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3"/>
  </p:notesMasterIdLst>
  <p:handoutMasterIdLst>
    <p:handoutMasterId r:id="rId84"/>
  </p:handoutMasterIdLst>
  <p:sldIdLst>
    <p:sldId id="330" r:id="rId2"/>
    <p:sldId id="351" r:id="rId3"/>
    <p:sldId id="261" r:id="rId4"/>
    <p:sldId id="353" r:id="rId5"/>
    <p:sldId id="359" r:id="rId6"/>
    <p:sldId id="410" r:id="rId7"/>
    <p:sldId id="408" r:id="rId8"/>
    <p:sldId id="409" r:id="rId9"/>
    <p:sldId id="360" r:id="rId10"/>
    <p:sldId id="412" r:id="rId11"/>
    <p:sldId id="411" r:id="rId12"/>
    <p:sldId id="413" r:id="rId13"/>
    <p:sldId id="414" r:id="rId14"/>
    <p:sldId id="415" r:id="rId15"/>
    <p:sldId id="416" r:id="rId16"/>
    <p:sldId id="421" r:id="rId17"/>
    <p:sldId id="417" r:id="rId18"/>
    <p:sldId id="422" r:id="rId19"/>
    <p:sldId id="352" r:id="rId20"/>
    <p:sldId id="423" r:id="rId21"/>
    <p:sldId id="424" r:id="rId22"/>
    <p:sldId id="425" r:id="rId23"/>
    <p:sldId id="426" r:id="rId24"/>
    <p:sldId id="427" r:id="rId25"/>
    <p:sldId id="420" r:id="rId26"/>
    <p:sldId id="428" r:id="rId27"/>
    <p:sldId id="429" r:id="rId28"/>
    <p:sldId id="430" r:id="rId29"/>
    <p:sldId id="431" r:id="rId30"/>
    <p:sldId id="432" r:id="rId31"/>
    <p:sldId id="433" r:id="rId32"/>
    <p:sldId id="479" r:id="rId33"/>
    <p:sldId id="434" r:id="rId34"/>
    <p:sldId id="435" r:id="rId35"/>
    <p:sldId id="361" r:id="rId36"/>
    <p:sldId id="362" r:id="rId37"/>
    <p:sldId id="363" r:id="rId38"/>
    <p:sldId id="364" r:id="rId39"/>
    <p:sldId id="365" r:id="rId40"/>
    <p:sldId id="437" r:id="rId41"/>
    <p:sldId id="483" r:id="rId42"/>
    <p:sldId id="438" r:id="rId43"/>
    <p:sldId id="439" r:id="rId44"/>
    <p:sldId id="436" r:id="rId45"/>
    <p:sldId id="440" r:id="rId46"/>
    <p:sldId id="447" r:id="rId47"/>
    <p:sldId id="473" r:id="rId48"/>
    <p:sldId id="474" r:id="rId49"/>
    <p:sldId id="475" r:id="rId50"/>
    <p:sldId id="446" r:id="rId51"/>
    <p:sldId id="477" r:id="rId52"/>
    <p:sldId id="452" r:id="rId53"/>
    <p:sldId id="449" r:id="rId54"/>
    <p:sldId id="453" r:id="rId55"/>
    <p:sldId id="454" r:id="rId56"/>
    <p:sldId id="450" r:id="rId57"/>
    <p:sldId id="451" r:id="rId58"/>
    <p:sldId id="455" r:id="rId59"/>
    <p:sldId id="456" r:id="rId60"/>
    <p:sldId id="457" r:id="rId61"/>
    <p:sldId id="458" r:id="rId62"/>
    <p:sldId id="459" r:id="rId63"/>
    <p:sldId id="460" r:id="rId64"/>
    <p:sldId id="482" r:id="rId65"/>
    <p:sldId id="480" r:id="rId66"/>
    <p:sldId id="461" r:id="rId67"/>
    <p:sldId id="466" r:id="rId68"/>
    <p:sldId id="462" r:id="rId69"/>
    <p:sldId id="481" r:id="rId70"/>
    <p:sldId id="467" r:id="rId71"/>
    <p:sldId id="468" r:id="rId72"/>
    <p:sldId id="463" r:id="rId73"/>
    <p:sldId id="465" r:id="rId74"/>
    <p:sldId id="470" r:id="rId75"/>
    <p:sldId id="485" r:id="rId76"/>
    <p:sldId id="471" r:id="rId77"/>
    <p:sldId id="472" r:id="rId78"/>
    <p:sldId id="478" r:id="rId79"/>
    <p:sldId id="464" r:id="rId80"/>
    <p:sldId id="484" r:id="rId81"/>
    <p:sldId id="356" r:id="rId82"/>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89998"/>
    <a:srgbClr val="D7A8A3"/>
    <a:srgbClr val="CAE9EC"/>
    <a:srgbClr val="DC7B4A"/>
    <a:srgbClr val="767171"/>
    <a:srgbClr val="F2F2F2"/>
    <a:srgbClr val="7B6F66"/>
    <a:srgbClr val="A78669"/>
    <a:srgbClr val="5956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4660"/>
  </p:normalViewPr>
  <p:slideViewPr>
    <p:cSldViewPr snapToGrid="0">
      <p:cViewPr varScale="1">
        <p:scale>
          <a:sx n="85" d="100"/>
          <a:sy n="85" d="100"/>
        </p:scale>
        <p:origin x="60" y="9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oleObject" Target="file:///D:\PRD2018-G03-SoftwareEngineeringProject\&#38454;&#27573;&#35780;&#23457;&#34920;\&#39033;&#30446;&#24635;&#35780;&#349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PRD2018-G03-SoftwareEngineeringProject\&#38454;&#27573;&#35780;&#23457;&#34920;\&#39033;&#30446;&#24635;&#35780;&#349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PRD2018-G03-SoftwareEngineeringProject\&#38454;&#27573;&#35780;&#23457;&#34920;\&#39033;&#30446;&#24635;&#35780;&#3492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PRD2018-G03-SoftwareEngineeringProject\&#38454;&#27573;&#35780;&#23457;&#34920;\&#39033;&#30446;&#24635;&#35780;&#3492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PRD2018-G03-SoftwareEngineeringProject\&#38454;&#27573;&#35780;&#23457;&#34920;\&#39033;&#30446;&#24635;&#35780;&#34920;.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徐哲远</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Sheet1!$J$5:$N$5</c:f>
              <c:numCache>
                <c:formatCode>General</c:formatCode>
                <c:ptCount val="5"/>
                <c:pt idx="0">
                  <c:v>16.5</c:v>
                </c:pt>
                <c:pt idx="1">
                  <c:v>17.5</c:v>
                </c:pt>
                <c:pt idx="2">
                  <c:v>17</c:v>
                </c:pt>
                <c:pt idx="3">
                  <c:v>16</c:v>
                </c:pt>
                <c:pt idx="4">
                  <c:v>16.5</c:v>
                </c:pt>
              </c:numCache>
            </c:numRef>
          </c:val>
          <c:extLst>
            <c:ext xmlns:c16="http://schemas.microsoft.com/office/drawing/2014/chart" uri="{C3380CC4-5D6E-409C-BE32-E72D297353CC}">
              <c16:uniqueId val="{00000000-A2E3-427E-890E-02C69310DCD3}"/>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16.399999999999999</c:v>
                </c:pt>
                <c:pt idx="1">
                  <c:v>17</c:v>
                </c:pt>
                <c:pt idx="2">
                  <c:v>16.8</c:v>
                </c:pt>
                <c:pt idx="3">
                  <c:v>16</c:v>
                </c:pt>
                <c:pt idx="4">
                  <c:v>16.899999999999999</c:v>
                </c:pt>
              </c:numCache>
            </c:numRef>
          </c:val>
          <c:extLst>
            <c:ext xmlns:c16="http://schemas.microsoft.com/office/drawing/2014/chart" uri="{C3380CC4-5D6E-409C-BE32-E72D297353CC}">
              <c16:uniqueId val="{00000001-A2E3-427E-890E-02C69310DCD3}"/>
            </c:ext>
          </c:extLst>
        </c:ser>
        <c:dLbls>
          <c:showLegendKey val="0"/>
          <c:showVal val="0"/>
          <c:showCatName val="0"/>
          <c:showSerName val="0"/>
          <c:showPercent val="0"/>
          <c:showBubbleSize val="0"/>
        </c:dLbls>
        <c:axId val="623968328"/>
        <c:axId val="623971608"/>
      </c:radarChart>
      <c:catAx>
        <c:axId val="623968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3971608"/>
        <c:crosses val="autoZero"/>
        <c:auto val="1"/>
        <c:lblAlgn val="ctr"/>
        <c:lblOffset val="100"/>
        <c:noMultiLvlLbl val="0"/>
      </c:catAx>
      <c:valAx>
        <c:axId val="623971608"/>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396832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沈启航</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Sheet1!$J$6:$N$6</c:f>
              <c:numCache>
                <c:formatCode>General</c:formatCode>
                <c:ptCount val="5"/>
                <c:pt idx="0">
                  <c:v>16.5</c:v>
                </c:pt>
                <c:pt idx="1">
                  <c:v>18</c:v>
                </c:pt>
                <c:pt idx="2">
                  <c:v>18</c:v>
                </c:pt>
                <c:pt idx="3">
                  <c:v>16</c:v>
                </c:pt>
                <c:pt idx="4">
                  <c:v>17.5</c:v>
                </c:pt>
              </c:numCache>
            </c:numRef>
          </c:val>
          <c:extLst>
            <c:ext xmlns:c16="http://schemas.microsoft.com/office/drawing/2014/chart" uri="{C3380CC4-5D6E-409C-BE32-E72D297353CC}">
              <c16:uniqueId val="{00000000-40CE-49A3-945C-AE3137943B5B}"/>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16.399999999999999</c:v>
                </c:pt>
                <c:pt idx="1">
                  <c:v>17</c:v>
                </c:pt>
                <c:pt idx="2">
                  <c:v>16.8</c:v>
                </c:pt>
                <c:pt idx="3">
                  <c:v>16</c:v>
                </c:pt>
                <c:pt idx="4">
                  <c:v>16.899999999999999</c:v>
                </c:pt>
              </c:numCache>
            </c:numRef>
          </c:val>
          <c:extLst>
            <c:ext xmlns:c16="http://schemas.microsoft.com/office/drawing/2014/chart" uri="{C3380CC4-5D6E-409C-BE32-E72D297353CC}">
              <c16:uniqueId val="{00000001-40CE-49A3-945C-AE3137943B5B}"/>
            </c:ext>
          </c:extLst>
        </c:ser>
        <c:dLbls>
          <c:showLegendKey val="0"/>
          <c:showVal val="0"/>
          <c:showCatName val="0"/>
          <c:showSerName val="0"/>
          <c:showPercent val="0"/>
          <c:showBubbleSize val="0"/>
        </c:dLbls>
        <c:axId val="623969968"/>
        <c:axId val="623970952"/>
      </c:radarChart>
      <c:catAx>
        <c:axId val="623969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3970952"/>
        <c:crosses val="autoZero"/>
        <c:auto val="1"/>
        <c:lblAlgn val="ctr"/>
        <c:lblOffset val="100"/>
        <c:noMultiLvlLbl val="0"/>
      </c:catAx>
      <c:valAx>
        <c:axId val="623970952"/>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396996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叶柏成</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Sheet1!$J$7:$N$7</c:f>
              <c:numCache>
                <c:formatCode>General</c:formatCode>
                <c:ptCount val="5"/>
                <c:pt idx="0">
                  <c:v>16</c:v>
                </c:pt>
                <c:pt idx="1">
                  <c:v>16.5</c:v>
                </c:pt>
                <c:pt idx="2">
                  <c:v>17</c:v>
                </c:pt>
                <c:pt idx="3">
                  <c:v>16.5</c:v>
                </c:pt>
                <c:pt idx="4">
                  <c:v>17</c:v>
                </c:pt>
              </c:numCache>
            </c:numRef>
          </c:val>
          <c:extLst>
            <c:ext xmlns:c16="http://schemas.microsoft.com/office/drawing/2014/chart" uri="{C3380CC4-5D6E-409C-BE32-E72D297353CC}">
              <c16:uniqueId val="{00000000-68AD-42B4-8758-1AED0801497F}"/>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16.399999999999999</c:v>
                </c:pt>
                <c:pt idx="1">
                  <c:v>17</c:v>
                </c:pt>
                <c:pt idx="2">
                  <c:v>16.8</c:v>
                </c:pt>
                <c:pt idx="3">
                  <c:v>16</c:v>
                </c:pt>
                <c:pt idx="4">
                  <c:v>16.899999999999999</c:v>
                </c:pt>
              </c:numCache>
            </c:numRef>
          </c:val>
          <c:extLst>
            <c:ext xmlns:c16="http://schemas.microsoft.com/office/drawing/2014/chart" uri="{C3380CC4-5D6E-409C-BE32-E72D297353CC}">
              <c16:uniqueId val="{00000001-68AD-42B4-8758-1AED0801497F}"/>
            </c:ext>
          </c:extLst>
        </c:ser>
        <c:dLbls>
          <c:showLegendKey val="0"/>
          <c:showVal val="0"/>
          <c:showCatName val="0"/>
          <c:showSerName val="0"/>
          <c:showPercent val="0"/>
          <c:showBubbleSize val="0"/>
        </c:dLbls>
        <c:axId val="535504936"/>
        <c:axId val="535505264"/>
      </c:radarChart>
      <c:catAx>
        <c:axId val="535504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35505264"/>
        <c:crosses val="autoZero"/>
        <c:auto val="1"/>
        <c:lblAlgn val="ctr"/>
        <c:lblOffset val="100"/>
        <c:noMultiLvlLbl val="0"/>
      </c:catAx>
      <c:valAx>
        <c:axId val="535505264"/>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355049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杨以恒</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Sheet1!$J$8:$N$8</c:f>
              <c:numCache>
                <c:formatCode>General</c:formatCode>
                <c:ptCount val="5"/>
                <c:pt idx="0">
                  <c:v>17</c:v>
                </c:pt>
                <c:pt idx="1">
                  <c:v>16.5</c:v>
                </c:pt>
                <c:pt idx="2">
                  <c:v>16.5</c:v>
                </c:pt>
                <c:pt idx="3">
                  <c:v>16</c:v>
                </c:pt>
                <c:pt idx="4">
                  <c:v>16</c:v>
                </c:pt>
              </c:numCache>
            </c:numRef>
          </c:val>
          <c:extLst>
            <c:ext xmlns:c16="http://schemas.microsoft.com/office/drawing/2014/chart" uri="{C3380CC4-5D6E-409C-BE32-E72D297353CC}">
              <c16:uniqueId val="{00000000-86EF-42EF-8FD3-3E732D83A2FD}"/>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16.399999999999999</c:v>
                </c:pt>
                <c:pt idx="1">
                  <c:v>17</c:v>
                </c:pt>
                <c:pt idx="2">
                  <c:v>16.8</c:v>
                </c:pt>
                <c:pt idx="3">
                  <c:v>16</c:v>
                </c:pt>
                <c:pt idx="4">
                  <c:v>16.899999999999999</c:v>
                </c:pt>
              </c:numCache>
            </c:numRef>
          </c:val>
          <c:extLst>
            <c:ext xmlns:c16="http://schemas.microsoft.com/office/drawing/2014/chart" uri="{C3380CC4-5D6E-409C-BE32-E72D297353CC}">
              <c16:uniqueId val="{00000001-86EF-42EF-8FD3-3E732D83A2FD}"/>
            </c:ext>
          </c:extLst>
        </c:ser>
        <c:dLbls>
          <c:showLegendKey val="0"/>
          <c:showVal val="0"/>
          <c:showCatName val="0"/>
          <c:showSerName val="0"/>
          <c:showPercent val="0"/>
          <c:showBubbleSize val="0"/>
        </c:dLbls>
        <c:axId val="628059504"/>
        <c:axId val="628055240"/>
      </c:radarChart>
      <c:catAx>
        <c:axId val="628059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8055240"/>
        <c:crosses val="autoZero"/>
        <c:auto val="1"/>
        <c:lblAlgn val="ctr"/>
        <c:lblOffset val="100"/>
        <c:noMultiLvlLbl val="0"/>
      </c:catAx>
      <c:valAx>
        <c:axId val="628055240"/>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805950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v>骆佳俊</c:v>
          </c:tx>
          <c:spPr>
            <a:ln w="28575" cap="rnd">
              <a:solidFill>
                <a:schemeClr val="accent1"/>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Sheet1!$J$9:$N$9</c:f>
              <c:numCache>
                <c:formatCode>General</c:formatCode>
                <c:ptCount val="5"/>
                <c:pt idx="0">
                  <c:v>16</c:v>
                </c:pt>
                <c:pt idx="1">
                  <c:v>16.5</c:v>
                </c:pt>
                <c:pt idx="2">
                  <c:v>15.5</c:v>
                </c:pt>
                <c:pt idx="3">
                  <c:v>15.5</c:v>
                </c:pt>
                <c:pt idx="4">
                  <c:v>17.5</c:v>
                </c:pt>
              </c:numCache>
            </c:numRef>
          </c:val>
          <c:extLst>
            <c:ext xmlns:c16="http://schemas.microsoft.com/office/drawing/2014/chart" uri="{C3380CC4-5D6E-409C-BE32-E72D297353CC}">
              <c16:uniqueId val="{00000000-7C66-402D-8D1A-22068E0764F8}"/>
            </c:ext>
          </c:extLst>
        </c:ser>
        <c:ser>
          <c:idx val="1"/>
          <c:order val="1"/>
          <c:tx>
            <c:v>平均分</c:v>
          </c:tx>
          <c:spPr>
            <a:ln w="28575" cap="rnd">
              <a:solidFill>
                <a:schemeClr val="accent2"/>
              </a:solidFill>
              <a:round/>
            </a:ln>
            <a:effectLst/>
          </c:spPr>
          <c:marker>
            <c:symbol val="none"/>
          </c:marker>
          <c:cat>
            <c:strRef>
              <c:f>Sheet1!$J$4:$N$4</c:f>
              <c:strCache>
                <c:ptCount val="5"/>
                <c:pt idx="0">
                  <c:v>工作质量</c:v>
                </c:pt>
                <c:pt idx="1">
                  <c:v>工作量</c:v>
                </c:pt>
                <c:pt idx="2">
                  <c:v>参与程度</c:v>
                </c:pt>
                <c:pt idx="3">
                  <c:v>工作规范</c:v>
                </c:pt>
                <c:pt idx="4">
                  <c:v>工作态度</c:v>
                </c:pt>
              </c:strCache>
            </c:strRef>
          </c:cat>
          <c:val>
            <c:numRef>
              <c:f>Sheet1!$J$10:$N$10</c:f>
              <c:numCache>
                <c:formatCode>General</c:formatCode>
                <c:ptCount val="5"/>
                <c:pt idx="0">
                  <c:v>16.399999999999999</c:v>
                </c:pt>
                <c:pt idx="1">
                  <c:v>17</c:v>
                </c:pt>
                <c:pt idx="2">
                  <c:v>16.8</c:v>
                </c:pt>
                <c:pt idx="3">
                  <c:v>16</c:v>
                </c:pt>
                <c:pt idx="4">
                  <c:v>16.899999999999999</c:v>
                </c:pt>
              </c:numCache>
            </c:numRef>
          </c:val>
          <c:extLst>
            <c:ext xmlns:c16="http://schemas.microsoft.com/office/drawing/2014/chart" uri="{C3380CC4-5D6E-409C-BE32-E72D297353CC}">
              <c16:uniqueId val="{00000001-7C66-402D-8D1A-22068E0764F8}"/>
            </c:ext>
          </c:extLst>
        </c:ser>
        <c:dLbls>
          <c:showLegendKey val="0"/>
          <c:showVal val="0"/>
          <c:showCatName val="0"/>
          <c:showSerName val="0"/>
          <c:showPercent val="0"/>
          <c:showBubbleSize val="0"/>
        </c:dLbls>
        <c:axId val="627311424"/>
        <c:axId val="627308144"/>
      </c:radarChart>
      <c:catAx>
        <c:axId val="627311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7308144"/>
        <c:crosses val="autoZero"/>
        <c:auto val="1"/>
        <c:lblAlgn val="ctr"/>
        <c:lblOffset val="100"/>
        <c:noMultiLvlLbl val="0"/>
      </c:catAx>
      <c:valAx>
        <c:axId val="627308144"/>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731142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2019/1/16</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2019/1/16</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3057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861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468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012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2019/1/16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mailto:287256264@qq.com"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8.png"/><Relationship Id="rId7" Type="http://schemas.openxmlformats.org/officeDocument/2006/relationships/image" Target="../media/image5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6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5.png"/><Relationship Id="rId7" Type="http://schemas.openxmlformats.org/officeDocument/2006/relationships/image" Target="../media/image64.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79.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5B0B2CC3-F6C2-4378-863A-91C43F2FD618}"/>
              </a:ext>
            </a:extLst>
          </p:cNvPr>
          <p:cNvPicPr/>
          <p:nvPr/>
        </p:nvPicPr>
        <p:blipFill>
          <a:blip r:embed="rId3">
            <a:extLst>
              <a:ext uri="{28A0092B-C50C-407E-A947-70E740481C1C}">
                <a14:useLocalDpi xmlns:a14="http://schemas.microsoft.com/office/drawing/2010/main" val="0"/>
              </a:ext>
            </a:extLst>
          </a:blip>
          <a:stretch>
            <a:fillRect/>
          </a:stretch>
        </p:blipFill>
        <p:spPr>
          <a:xfrm>
            <a:off x="5217233" y="1530444"/>
            <a:ext cx="2086172" cy="2086172"/>
          </a:xfrm>
          <a:prstGeom prst="rect">
            <a:avLst/>
          </a:prstGeom>
        </p:spPr>
      </p:pic>
      <p:grpSp>
        <p:nvGrpSpPr>
          <p:cNvPr id="8" name="组合 7"/>
          <p:cNvGrpSpPr/>
          <p:nvPr/>
        </p:nvGrpSpPr>
        <p:grpSpPr>
          <a:xfrm>
            <a:off x="3150870" y="-7620"/>
            <a:ext cx="5854700" cy="2067560"/>
            <a:chOff x="4235" y="0"/>
            <a:chExt cx="10192" cy="3964"/>
          </a:xfrm>
        </p:grpSpPr>
        <p:grpSp>
          <p:nvGrpSpPr>
            <p:cNvPr id="6" name="组合 5"/>
            <p:cNvGrpSpPr/>
            <p:nvPr/>
          </p:nvGrpSpPr>
          <p:grpSpPr>
            <a:xfrm>
              <a:off x="4235" y="0"/>
              <a:ext cx="9919" cy="3964"/>
              <a:chOff x="4235" y="0"/>
              <a:chExt cx="9919" cy="3964"/>
            </a:xfrm>
          </p:grpSpPr>
          <p:pic>
            <p:nvPicPr>
              <p:cNvPr id="4" name="图片 3" descr="400083054"/>
              <p:cNvPicPr>
                <a:picLocks noChangeAspect="1"/>
              </p:cNvPicPr>
              <p:nvPr/>
            </p:nvPicPr>
            <p:blipFill>
              <a:blip r:embed="rId4"/>
              <a:srcRect l="20170" r="22753" b="67620"/>
              <a:stretch>
                <a:fillRect/>
              </a:stretch>
            </p:blipFill>
            <p:spPr>
              <a:xfrm>
                <a:off x="5114" y="0"/>
                <a:ext cx="9041" cy="3419"/>
              </a:xfrm>
              <a:prstGeom prst="rect">
                <a:avLst/>
              </a:prstGeom>
            </p:spPr>
          </p:pic>
          <p:sp>
            <p:nvSpPr>
              <p:cNvPr id="5" name="矩形 4"/>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620" y="3954780"/>
            <a:ext cx="12206605" cy="2939415"/>
            <a:chOff x="20" y="5946"/>
            <a:chExt cx="19184" cy="4852"/>
          </a:xfrm>
        </p:grpSpPr>
        <p:pic>
          <p:nvPicPr>
            <p:cNvPr id="3" name="图片 2" descr="400083054"/>
            <p:cNvPicPr>
              <a:picLocks noChangeAspect="1"/>
            </p:cNvPicPr>
            <p:nvPr/>
          </p:nvPicPr>
          <p:blipFill>
            <a:blip r:embed="rId4"/>
            <a:srcRect t="62118"/>
            <a:stretch>
              <a:fillRect/>
            </a:stretch>
          </p:blipFill>
          <p:spPr>
            <a:xfrm>
              <a:off x="20" y="5946"/>
              <a:ext cx="19184" cy="4853"/>
            </a:xfrm>
            <a:prstGeom prst="rect">
              <a:avLst/>
            </a:prstGeom>
          </p:spPr>
        </p:pic>
        <p:sp>
          <p:nvSpPr>
            <p:cNvPr id="9" name="矩形 8"/>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3"/>
          <p:cNvSpPr txBox="1"/>
          <p:nvPr/>
        </p:nvSpPr>
        <p:spPr>
          <a:xfrm>
            <a:off x="4348007" y="3177695"/>
            <a:ext cx="3824624" cy="684803"/>
          </a:xfrm>
          <a:prstGeom prst="rect">
            <a:avLst/>
          </a:prstGeom>
          <a:noFill/>
        </p:spPr>
        <p:txBody>
          <a:bodyPr wrap="square" lIns="68580" tIns="34290" rIns="68580" bIns="34290" rtlCol="0">
            <a:spAutoFit/>
          </a:bodyPr>
          <a:lstStyle/>
          <a:p>
            <a:pPr algn="dist"/>
            <a:r>
              <a:rPr lang="zh-CN" altLang="en-US" sz="4000" dirty="0">
                <a:solidFill>
                  <a:schemeClr val="bg2">
                    <a:lumMod val="50000"/>
                  </a:schemeClr>
                </a:solidFill>
                <a:latin typeface="微软雅黑" panose="020B0503020204020204" charset="-122"/>
                <a:ea typeface="微软雅黑" panose="020B0503020204020204" charset="-122"/>
              </a:rPr>
              <a:t>项目总结</a:t>
            </a:r>
            <a:r>
              <a:rPr lang="en-US" altLang="zh-CN" sz="4000" dirty="0">
                <a:solidFill>
                  <a:schemeClr val="bg2">
                    <a:lumMod val="50000"/>
                  </a:schemeClr>
                </a:solidFill>
                <a:latin typeface="微软雅黑" panose="020B0503020204020204" charset="-122"/>
                <a:ea typeface="微软雅黑" panose="020B0503020204020204" charset="-122"/>
              </a:rPr>
              <a:t>PPT</a:t>
            </a:r>
            <a:endParaRPr lang="zh-CN" altLang="zh-CN" sz="3200" dirty="0">
              <a:solidFill>
                <a:schemeClr val="bg2">
                  <a:lumMod val="50000"/>
                </a:schemeClr>
              </a:solidFill>
              <a:latin typeface="微软雅黑" panose="020B0503020204020204" charset="-122"/>
              <a:ea typeface="微软雅黑" panose="020B0503020204020204" charset="-122"/>
            </a:endParaRPr>
          </a:p>
        </p:txBody>
      </p:sp>
      <p:sp>
        <p:nvSpPr>
          <p:cNvPr id="18" name="文本框 17"/>
          <p:cNvSpPr txBox="1"/>
          <p:nvPr/>
        </p:nvSpPr>
        <p:spPr>
          <a:xfrm>
            <a:off x="3869407" y="4071702"/>
            <a:ext cx="4766310" cy="707886"/>
          </a:xfrm>
          <a:prstGeom prst="rect">
            <a:avLst/>
          </a:prstGeom>
          <a:noFill/>
        </p:spPr>
        <p:txBody>
          <a:bodyPr wrap="square" rtlCol="0">
            <a:spAutoFit/>
          </a:bodyPr>
          <a:lstStyle/>
          <a:p>
            <a:pPr algn="ctr"/>
            <a:r>
              <a:rPr lang="zh-CN" altLang="en-US" sz="2000" dirty="0">
                <a:solidFill>
                  <a:schemeClr val="bg2">
                    <a:lumMod val="50000"/>
                  </a:schemeClr>
                </a:solidFill>
                <a:latin typeface="微软雅黑" panose="020B0503020204020204" charset="-122"/>
                <a:ea typeface="微软雅黑" panose="020B0503020204020204" charset="-122"/>
              </a:rPr>
              <a:t>组长：沈启航</a:t>
            </a:r>
            <a:r>
              <a:rPr lang="en-US" altLang="zh-CN" sz="2000" dirty="0">
                <a:solidFill>
                  <a:schemeClr val="bg2">
                    <a:lumMod val="50000"/>
                  </a:schemeClr>
                </a:solidFill>
                <a:latin typeface="微软雅黑" panose="020B0503020204020204" charset="-122"/>
                <a:ea typeface="微软雅黑" panose="020B0503020204020204" charset="-122"/>
              </a:rPr>
              <a:t>	</a:t>
            </a:r>
            <a:r>
              <a:rPr lang="zh-CN" altLang="en-US" sz="2000" dirty="0">
                <a:solidFill>
                  <a:schemeClr val="bg2">
                    <a:lumMod val="50000"/>
                  </a:schemeClr>
                </a:solidFill>
                <a:latin typeface="微软雅黑" panose="020B0503020204020204" charset="-122"/>
                <a:ea typeface="微软雅黑" panose="020B0503020204020204" charset="-122"/>
              </a:rPr>
              <a:t>组员：徐哲远 骆佳俊</a:t>
            </a:r>
            <a:endParaRPr lang="en-US" altLang="zh-CN" sz="2000" dirty="0">
              <a:solidFill>
                <a:schemeClr val="bg2">
                  <a:lumMod val="50000"/>
                </a:schemeClr>
              </a:solidFill>
              <a:latin typeface="微软雅黑" panose="020B0503020204020204" charset="-122"/>
              <a:ea typeface="微软雅黑" panose="020B0503020204020204" charset="-122"/>
            </a:endParaRPr>
          </a:p>
          <a:p>
            <a:pPr algn="ctr"/>
            <a:r>
              <a:rPr lang="en-US" altLang="zh-CN" sz="2000" dirty="0">
                <a:solidFill>
                  <a:schemeClr val="bg2">
                    <a:lumMod val="50000"/>
                  </a:schemeClr>
                </a:solidFill>
                <a:latin typeface="微软雅黑" panose="020B0503020204020204" charset="-122"/>
                <a:ea typeface="微软雅黑" panose="020B0503020204020204" charset="-122"/>
              </a:rPr>
              <a:t>		          </a:t>
            </a:r>
            <a:r>
              <a:rPr lang="zh-CN" altLang="en-US" sz="2000" dirty="0">
                <a:solidFill>
                  <a:schemeClr val="bg2">
                    <a:lumMod val="50000"/>
                  </a:schemeClr>
                </a:solidFill>
                <a:latin typeface="微软雅黑" panose="020B0503020204020204" charset="-122"/>
                <a:ea typeface="微软雅黑" panose="020B0503020204020204" charset="-122"/>
              </a:rPr>
              <a:t>杨以恒 叶柏成</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5312788" y="854001"/>
            <a:ext cx="194379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TWO</a:t>
            </a:r>
          </a:p>
        </p:txBody>
      </p:sp>
      <p:grpSp>
        <p:nvGrpSpPr>
          <p:cNvPr id="20" name="组合 19"/>
          <p:cNvGrpSpPr/>
          <p:nvPr/>
        </p:nvGrpSpPr>
        <p:grpSpPr>
          <a:xfrm>
            <a:off x="338188" y="358394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3224522" y="2752294"/>
            <a:ext cx="5713746" cy="830997"/>
          </a:xfrm>
          <a:prstGeom prst="rect">
            <a:avLst/>
          </a:prstGeom>
          <a:noFill/>
        </p:spPr>
        <p:txBody>
          <a:bodyPr wrap="square" rtlCol="0">
            <a:spAutoFit/>
          </a:bodyPr>
          <a:lstStyle/>
          <a:p>
            <a:pPr algn="dist"/>
            <a:r>
              <a:rPr lang="en-US" altLang="zh-CN" sz="4800" b="1" dirty="0">
                <a:solidFill>
                  <a:srgbClr val="767171"/>
                </a:solidFill>
                <a:latin typeface="Microsoft JhengHei" panose="020B0604030504040204" charset="-120"/>
                <a:ea typeface="Microsoft JhengHei" panose="020B0604030504040204" charset="-120"/>
              </a:rPr>
              <a:t>2.</a:t>
            </a:r>
            <a:r>
              <a:rPr lang="zh-CN" altLang="en-US" sz="4800" b="1" dirty="0">
                <a:solidFill>
                  <a:srgbClr val="767171"/>
                </a:solidFill>
                <a:latin typeface="Microsoft JhengHei" panose="020B0604030504040204" charset="-120"/>
                <a:ea typeface="Microsoft JhengHei" panose="020B0604030504040204" charset="-120"/>
              </a:rPr>
              <a:t>需求工程项目计划</a:t>
            </a:r>
            <a:endParaRPr lang="zh-CN" altLang="zh-CN" sz="4800" b="1"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3000214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en-US" altLang="zh-CN" sz="2000" dirty="0">
                  <a:solidFill>
                    <a:schemeClr val="tx1">
                      <a:lumMod val="65000"/>
                      <a:lumOff val="35000"/>
                    </a:schemeClr>
                  </a:solidFill>
                  <a:latin typeface="微软雅黑" panose="020B0503020204020204" charset="-122"/>
                  <a:ea typeface="微软雅黑" panose="020B0503020204020204" charset="-122"/>
                  <a:cs typeface="+mn-ea"/>
                  <a:sym typeface="+mn-lt"/>
                </a:rPr>
                <a:t>GITHUB</a:t>
              </a: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配置管理工具</a:t>
              </a:r>
            </a:p>
          </p:txBody>
        </p:sp>
      </p:grpSp>
      <p:sp>
        <p:nvSpPr>
          <p:cNvPr id="9" name="文本框 8">
            <a:extLst>
              <a:ext uri="{FF2B5EF4-FFF2-40B4-BE49-F238E27FC236}">
                <a16:creationId xmlns:a16="http://schemas.microsoft.com/office/drawing/2014/main" id="{A3DE27B8-ADBF-40CC-AC26-4647B3163ADB}"/>
              </a:ext>
            </a:extLst>
          </p:cNvPr>
          <p:cNvSpPr txBox="1"/>
          <p:nvPr/>
        </p:nvSpPr>
        <p:spPr>
          <a:xfrm>
            <a:off x="1687024" y="1890177"/>
            <a:ext cx="1217000" cy="400110"/>
          </a:xfrm>
          <a:prstGeom prst="rect">
            <a:avLst/>
          </a:prstGeom>
          <a:noFill/>
        </p:spPr>
        <p:txBody>
          <a:bodyPr wrap="none" rtlCol="0">
            <a:spAutoFit/>
          </a:bodyPr>
          <a:lstStyle/>
          <a:p>
            <a:r>
              <a:rPr lang="zh-CN" altLang="en-US" sz="2000" b="1" dirty="0">
                <a:solidFill>
                  <a:schemeClr val="tx1">
                    <a:lumMod val="65000"/>
                    <a:lumOff val="35000"/>
                  </a:schemeClr>
                </a:solidFill>
              </a:rPr>
              <a:t>分支结构</a:t>
            </a:r>
          </a:p>
        </p:txBody>
      </p:sp>
      <p:pic>
        <p:nvPicPr>
          <p:cNvPr id="4" name="图片 3">
            <a:extLst>
              <a:ext uri="{FF2B5EF4-FFF2-40B4-BE49-F238E27FC236}">
                <a16:creationId xmlns:a16="http://schemas.microsoft.com/office/drawing/2014/main" id="{C2B67477-6E2E-4DD6-9F37-2461ABE283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243" y="2398666"/>
            <a:ext cx="3362325" cy="3019425"/>
          </a:xfrm>
          <a:prstGeom prst="rect">
            <a:avLst/>
          </a:prstGeom>
        </p:spPr>
      </p:pic>
      <p:pic>
        <p:nvPicPr>
          <p:cNvPr id="6" name="图片 5">
            <a:extLst>
              <a:ext uri="{FF2B5EF4-FFF2-40B4-BE49-F238E27FC236}">
                <a16:creationId xmlns:a16="http://schemas.microsoft.com/office/drawing/2014/main" id="{95BDC348-8ABD-4C1A-96D0-D97C65FD0F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9953" y="577215"/>
            <a:ext cx="3186376" cy="5732917"/>
          </a:xfrm>
          <a:prstGeom prst="rect">
            <a:avLst/>
          </a:prstGeom>
        </p:spPr>
      </p:pic>
      <p:sp>
        <p:nvSpPr>
          <p:cNvPr id="16" name="文本框 15">
            <a:extLst>
              <a:ext uri="{FF2B5EF4-FFF2-40B4-BE49-F238E27FC236}">
                <a16:creationId xmlns:a16="http://schemas.microsoft.com/office/drawing/2014/main" id="{2FEAFAC2-8596-4C82-A494-8ED411FF6DDA}"/>
              </a:ext>
            </a:extLst>
          </p:cNvPr>
          <p:cNvSpPr txBox="1"/>
          <p:nvPr/>
        </p:nvSpPr>
        <p:spPr>
          <a:xfrm>
            <a:off x="5458709" y="774854"/>
            <a:ext cx="1733167" cy="400110"/>
          </a:xfrm>
          <a:prstGeom prst="rect">
            <a:avLst/>
          </a:prstGeom>
          <a:noFill/>
        </p:spPr>
        <p:txBody>
          <a:bodyPr wrap="none" rtlCol="0">
            <a:spAutoFit/>
          </a:bodyPr>
          <a:lstStyle/>
          <a:p>
            <a:r>
              <a:rPr lang="zh-CN" altLang="en-US" sz="2000" b="1" dirty="0">
                <a:solidFill>
                  <a:schemeClr val="tx1">
                    <a:lumMod val="65000"/>
                    <a:lumOff val="35000"/>
                  </a:schemeClr>
                </a:solidFill>
              </a:rPr>
              <a:t>文档更新记录</a:t>
            </a:r>
          </a:p>
        </p:txBody>
      </p:sp>
      <p:sp>
        <p:nvSpPr>
          <p:cNvPr id="17" name="文本框 16">
            <a:extLst>
              <a:ext uri="{FF2B5EF4-FFF2-40B4-BE49-F238E27FC236}">
                <a16:creationId xmlns:a16="http://schemas.microsoft.com/office/drawing/2014/main" id="{EA663FE7-4CF0-44C3-82AA-77C537602DCF}"/>
              </a:ext>
            </a:extLst>
          </p:cNvPr>
          <p:cNvSpPr txBox="1"/>
          <p:nvPr/>
        </p:nvSpPr>
        <p:spPr>
          <a:xfrm>
            <a:off x="6877083" y="6310132"/>
            <a:ext cx="4548040"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a:t>
            </a:r>
            <a:r>
              <a:rPr lang="zh-CN" altLang="en-US" b="1" dirty="0">
                <a:solidFill>
                  <a:schemeClr val="tx1">
                    <a:lumMod val="65000"/>
                    <a:lumOff val="35000"/>
                  </a:schemeClr>
                </a:solidFill>
              </a:rPr>
              <a:t>需求工程项目计划</a:t>
            </a:r>
          </a:p>
        </p:txBody>
      </p:sp>
    </p:spTree>
    <p:extLst>
      <p:ext uri="{BB962C8B-B14F-4D97-AF65-F5344CB8AC3E}">
        <p14:creationId xmlns:p14="http://schemas.microsoft.com/office/powerpoint/2010/main" val="3477750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文档更新</a:t>
              </a:r>
            </a:p>
          </p:txBody>
        </p:sp>
      </p:grpSp>
      <p:sp>
        <p:nvSpPr>
          <p:cNvPr id="2" name="文本框 1">
            <a:extLst>
              <a:ext uri="{FF2B5EF4-FFF2-40B4-BE49-F238E27FC236}">
                <a16:creationId xmlns:a16="http://schemas.microsoft.com/office/drawing/2014/main" id="{03D66468-4741-40EB-8FE4-8E6CB77DF0EF}"/>
              </a:ext>
            </a:extLst>
          </p:cNvPr>
          <p:cNvSpPr txBox="1"/>
          <p:nvPr/>
        </p:nvSpPr>
        <p:spPr>
          <a:xfrm>
            <a:off x="4387840" y="607277"/>
            <a:ext cx="3416320" cy="369332"/>
          </a:xfrm>
          <a:prstGeom prst="rect">
            <a:avLst/>
          </a:prstGeom>
          <a:noFill/>
        </p:spPr>
        <p:txBody>
          <a:bodyPr wrap="none" rtlCol="0">
            <a:spAutoFit/>
          </a:bodyPr>
          <a:lstStyle/>
          <a:p>
            <a:r>
              <a:rPr lang="zh-CN" altLang="en-US" b="1" dirty="0">
                <a:solidFill>
                  <a:schemeClr val="tx1">
                    <a:lumMod val="65000"/>
                    <a:lumOff val="35000"/>
                  </a:schemeClr>
                </a:solidFill>
              </a:rPr>
              <a:t>例：需求工程项目计划更新历史</a:t>
            </a:r>
          </a:p>
        </p:txBody>
      </p:sp>
      <p:pic>
        <p:nvPicPr>
          <p:cNvPr id="5" name="图片 4">
            <a:extLst>
              <a:ext uri="{FF2B5EF4-FFF2-40B4-BE49-F238E27FC236}">
                <a16:creationId xmlns:a16="http://schemas.microsoft.com/office/drawing/2014/main" id="{EEFAC3C5-CE2A-4B31-83CC-300F5F5BD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075" y="1021582"/>
            <a:ext cx="10388906" cy="5229141"/>
          </a:xfrm>
          <a:prstGeom prst="rect">
            <a:avLst/>
          </a:prstGeom>
        </p:spPr>
      </p:pic>
      <p:sp>
        <p:nvSpPr>
          <p:cNvPr id="17" name="文本框 16">
            <a:extLst>
              <a:ext uri="{FF2B5EF4-FFF2-40B4-BE49-F238E27FC236}">
                <a16:creationId xmlns:a16="http://schemas.microsoft.com/office/drawing/2014/main" id="{447B3719-6D74-441E-91CE-5AE010ED3CB5}"/>
              </a:ext>
            </a:extLst>
          </p:cNvPr>
          <p:cNvSpPr txBox="1"/>
          <p:nvPr/>
        </p:nvSpPr>
        <p:spPr>
          <a:xfrm>
            <a:off x="8358796" y="6235560"/>
            <a:ext cx="2925801"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详情见各文档历史记录</a:t>
            </a:r>
          </a:p>
        </p:txBody>
      </p:sp>
    </p:spTree>
    <p:extLst>
      <p:ext uri="{BB962C8B-B14F-4D97-AF65-F5344CB8AC3E}">
        <p14:creationId xmlns:p14="http://schemas.microsoft.com/office/powerpoint/2010/main" val="2086231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en-US" altLang="zh-CN" sz="2000" dirty="0">
                  <a:solidFill>
                    <a:schemeClr val="tx1">
                      <a:lumMod val="65000"/>
                      <a:lumOff val="35000"/>
                    </a:schemeClr>
                  </a:solidFill>
                  <a:latin typeface="微软雅黑" panose="020B0503020204020204" charset="-122"/>
                  <a:ea typeface="微软雅黑" panose="020B0503020204020204" charset="-122"/>
                  <a:cs typeface="+mn-ea"/>
                  <a:sym typeface="+mn-lt"/>
                </a:rPr>
                <a:t>WBS</a:t>
              </a: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结构</a:t>
              </a:r>
            </a:p>
          </p:txBody>
        </p:sp>
      </p:grpSp>
      <p:pic>
        <p:nvPicPr>
          <p:cNvPr id="4" name="图片 3">
            <a:extLst>
              <a:ext uri="{FF2B5EF4-FFF2-40B4-BE49-F238E27FC236}">
                <a16:creationId xmlns:a16="http://schemas.microsoft.com/office/drawing/2014/main" id="{40EC79E0-5FAF-4C3E-821B-E6C30EC74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032" y="894377"/>
            <a:ext cx="10916295" cy="5963623"/>
          </a:xfrm>
          <a:prstGeom prst="rect">
            <a:avLst/>
          </a:prstGeom>
        </p:spPr>
      </p:pic>
      <p:sp>
        <p:nvSpPr>
          <p:cNvPr id="17" name="文本框 16">
            <a:extLst>
              <a:ext uri="{FF2B5EF4-FFF2-40B4-BE49-F238E27FC236}">
                <a16:creationId xmlns:a16="http://schemas.microsoft.com/office/drawing/2014/main" id="{447B3719-6D74-441E-91CE-5AE010ED3CB5}"/>
              </a:ext>
            </a:extLst>
          </p:cNvPr>
          <p:cNvSpPr txBox="1"/>
          <p:nvPr/>
        </p:nvSpPr>
        <p:spPr>
          <a:xfrm>
            <a:off x="8358796" y="6235560"/>
            <a:ext cx="3137397"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PRD2018-G03-WBS</a:t>
            </a:r>
            <a:endParaRPr lang="zh-CN" altLang="en-US" b="1" dirty="0">
              <a:solidFill>
                <a:schemeClr val="tx1">
                  <a:lumMod val="65000"/>
                  <a:lumOff val="35000"/>
                </a:schemeClr>
              </a:solidFill>
            </a:endParaRPr>
          </a:p>
        </p:txBody>
      </p:sp>
    </p:spTree>
    <p:extLst>
      <p:ext uri="{BB962C8B-B14F-4D97-AF65-F5344CB8AC3E}">
        <p14:creationId xmlns:p14="http://schemas.microsoft.com/office/powerpoint/2010/main" val="1854076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甘特图</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35560"/>
            <a:ext cx="3385863"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a:t>
            </a:r>
            <a:r>
              <a:rPr lang="zh-CN" altLang="en-US" b="1" dirty="0">
                <a:solidFill>
                  <a:schemeClr val="tx1">
                    <a:lumMod val="65000"/>
                    <a:lumOff val="35000"/>
                  </a:schemeClr>
                </a:solidFill>
              </a:rPr>
              <a:t>甘特图</a:t>
            </a:r>
          </a:p>
        </p:txBody>
      </p:sp>
      <p:pic>
        <p:nvPicPr>
          <p:cNvPr id="3" name="图片 2">
            <a:extLst>
              <a:ext uri="{FF2B5EF4-FFF2-40B4-BE49-F238E27FC236}">
                <a16:creationId xmlns:a16="http://schemas.microsoft.com/office/drawing/2014/main" id="{B24C8938-52E9-4AC5-A442-394A1A5AD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45" y="1486154"/>
            <a:ext cx="10848109" cy="3810703"/>
          </a:xfrm>
          <a:prstGeom prst="rect">
            <a:avLst/>
          </a:prstGeom>
        </p:spPr>
      </p:pic>
    </p:spTree>
    <p:extLst>
      <p:ext uri="{BB962C8B-B14F-4D97-AF65-F5344CB8AC3E}">
        <p14:creationId xmlns:p14="http://schemas.microsoft.com/office/powerpoint/2010/main" val="1386527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子计划</a:t>
              </a:r>
            </a:p>
          </p:txBody>
        </p:sp>
      </p:grpSp>
      <p:pic>
        <p:nvPicPr>
          <p:cNvPr id="3" name="图片 2">
            <a:extLst>
              <a:ext uri="{FF2B5EF4-FFF2-40B4-BE49-F238E27FC236}">
                <a16:creationId xmlns:a16="http://schemas.microsoft.com/office/drawing/2014/main" id="{C1B654B4-A472-434B-BF46-B116413AE4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4325" y="1193205"/>
            <a:ext cx="2505075" cy="4667250"/>
          </a:xfrm>
          <a:prstGeom prst="rect">
            <a:avLst/>
          </a:prstGeom>
        </p:spPr>
      </p:pic>
      <p:pic>
        <p:nvPicPr>
          <p:cNvPr id="5" name="图片 4">
            <a:extLst>
              <a:ext uri="{FF2B5EF4-FFF2-40B4-BE49-F238E27FC236}">
                <a16:creationId xmlns:a16="http://schemas.microsoft.com/office/drawing/2014/main" id="{1A8EC21A-3C28-4AB0-8A18-3B88808A8D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8243" y="1608635"/>
            <a:ext cx="5124450" cy="5048250"/>
          </a:xfrm>
          <a:prstGeom prst="rect">
            <a:avLst/>
          </a:prstGeom>
        </p:spPr>
      </p:pic>
      <p:sp>
        <p:nvSpPr>
          <p:cNvPr id="6" name="文本框 5">
            <a:extLst>
              <a:ext uri="{FF2B5EF4-FFF2-40B4-BE49-F238E27FC236}">
                <a16:creationId xmlns:a16="http://schemas.microsoft.com/office/drawing/2014/main" id="{B341D16A-5D59-4623-B37A-86DC0CAB9359}"/>
              </a:ext>
            </a:extLst>
          </p:cNvPr>
          <p:cNvSpPr txBox="1"/>
          <p:nvPr/>
        </p:nvSpPr>
        <p:spPr>
          <a:xfrm>
            <a:off x="2904024" y="1111128"/>
            <a:ext cx="2492990" cy="369332"/>
          </a:xfrm>
          <a:prstGeom prst="rect">
            <a:avLst/>
          </a:prstGeom>
          <a:noFill/>
        </p:spPr>
        <p:txBody>
          <a:bodyPr wrap="none" rtlCol="0">
            <a:spAutoFit/>
          </a:bodyPr>
          <a:lstStyle/>
          <a:p>
            <a:r>
              <a:rPr lang="zh-CN" altLang="en-US" b="1" dirty="0">
                <a:solidFill>
                  <a:schemeClr val="tx1">
                    <a:lumMod val="65000"/>
                    <a:lumOff val="35000"/>
                  </a:schemeClr>
                </a:solidFill>
              </a:rPr>
              <a:t>风险管理计划（部分）</a:t>
            </a:r>
          </a:p>
        </p:txBody>
      </p:sp>
      <p:sp>
        <p:nvSpPr>
          <p:cNvPr id="15" name="文本框 14">
            <a:extLst>
              <a:ext uri="{FF2B5EF4-FFF2-40B4-BE49-F238E27FC236}">
                <a16:creationId xmlns:a16="http://schemas.microsoft.com/office/drawing/2014/main" id="{76F7E005-8D3A-47FE-8A0C-CBC1ADACA644}"/>
              </a:ext>
            </a:extLst>
          </p:cNvPr>
          <p:cNvSpPr txBox="1"/>
          <p:nvPr/>
        </p:nvSpPr>
        <p:spPr>
          <a:xfrm>
            <a:off x="7917544" y="2521187"/>
            <a:ext cx="1346844" cy="369332"/>
          </a:xfrm>
          <a:prstGeom prst="rect">
            <a:avLst/>
          </a:prstGeom>
          <a:noFill/>
        </p:spPr>
        <p:txBody>
          <a:bodyPr wrap="none" rtlCol="0">
            <a:spAutoFit/>
          </a:bodyPr>
          <a:lstStyle/>
          <a:p>
            <a:r>
              <a:rPr lang="zh-CN" altLang="en-US" b="1" dirty="0">
                <a:solidFill>
                  <a:schemeClr val="tx1">
                    <a:lumMod val="65000"/>
                    <a:lumOff val="35000"/>
                  </a:schemeClr>
                </a:solidFill>
              </a:rPr>
              <a:t>子计划目录</a:t>
            </a:r>
          </a:p>
        </p:txBody>
      </p:sp>
      <p:sp>
        <p:nvSpPr>
          <p:cNvPr id="16" name="文本框 15">
            <a:extLst>
              <a:ext uri="{FF2B5EF4-FFF2-40B4-BE49-F238E27FC236}">
                <a16:creationId xmlns:a16="http://schemas.microsoft.com/office/drawing/2014/main" id="{5EA4FEEC-C3F6-4E1E-9805-2844A9434226}"/>
              </a:ext>
            </a:extLst>
          </p:cNvPr>
          <p:cNvSpPr txBox="1"/>
          <p:nvPr/>
        </p:nvSpPr>
        <p:spPr>
          <a:xfrm>
            <a:off x="7578236" y="6287553"/>
            <a:ext cx="4613764"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a:t>
            </a:r>
            <a:r>
              <a:rPr lang="zh-CN" altLang="en-US" b="1" dirty="0">
                <a:solidFill>
                  <a:schemeClr val="tx1">
                    <a:lumMod val="65000"/>
                    <a:lumOff val="35000"/>
                  </a:schemeClr>
                </a:solidFill>
              </a:rPr>
              <a:t>需求工程项目计划</a:t>
            </a:r>
          </a:p>
        </p:txBody>
      </p:sp>
    </p:spTree>
    <p:extLst>
      <p:ext uri="{BB962C8B-B14F-4D97-AF65-F5344CB8AC3E}">
        <p14:creationId xmlns:p14="http://schemas.microsoft.com/office/powerpoint/2010/main" val="2647704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THREE</a:t>
            </a:r>
          </a:p>
        </p:txBody>
      </p:sp>
      <p:sp>
        <p:nvSpPr>
          <p:cNvPr id="4" name="文本框 3"/>
          <p:cNvSpPr txBox="1"/>
          <p:nvPr/>
        </p:nvSpPr>
        <p:spPr>
          <a:xfrm>
            <a:off x="3756107" y="2666457"/>
            <a:ext cx="4650572" cy="830997"/>
          </a:xfrm>
          <a:prstGeom prst="rect">
            <a:avLst/>
          </a:prstGeom>
          <a:noFill/>
        </p:spPr>
        <p:txBody>
          <a:bodyPr wrap="square" rtlCol="0">
            <a:spAutoFit/>
          </a:bodyPr>
          <a:lstStyle/>
          <a:p>
            <a:pPr algn="l"/>
            <a:r>
              <a:rPr lang="en-US" altLang="zh-CN" sz="4800" dirty="0">
                <a:solidFill>
                  <a:schemeClr val="bg2">
                    <a:lumMod val="50000"/>
                  </a:schemeClr>
                </a:solidFill>
                <a:latin typeface="方正姚体" panose="02010601030101010101" charset="-122"/>
                <a:ea typeface="方正姚体" panose="02010601030101010101" charset="-122"/>
              </a:rPr>
              <a:t>3.</a:t>
            </a:r>
            <a:r>
              <a:rPr lang="zh-CN" altLang="en-US" sz="4800" dirty="0">
                <a:solidFill>
                  <a:schemeClr val="bg2">
                    <a:lumMod val="50000"/>
                  </a:schemeClr>
                </a:solidFill>
                <a:latin typeface="方正姚体" panose="02010601030101010101" charset="-122"/>
                <a:ea typeface="方正姚体" panose="02010601030101010101" charset="-122"/>
              </a:rPr>
              <a:t>需求分析阶段</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1710020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en-US" altLang="zh-CN" sz="2000" dirty="0" err="1">
                  <a:solidFill>
                    <a:schemeClr val="tx1">
                      <a:lumMod val="65000"/>
                      <a:lumOff val="35000"/>
                    </a:schemeClr>
                  </a:solidFill>
                  <a:latin typeface="微软雅黑" panose="020B0503020204020204" charset="-122"/>
                  <a:ea typeface="微软雅黑" panose="020B0503020204020204" charset="-122"/>
                  <a:cs typeface="+mn-ea"/>
                  <a:sym typeface="+mn-lt"/>
                </a:rPr>
                <a:t>Vision&amp;Scope</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7763051" y="6235560"/>
            <a:ext cx="3850734"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PRD2018-G03-</a:t>
            </a:r>
            <a:r>
              <a:rPr lang="zh-CN" altLang="en-US" b="1" dirty="0">
                <a:solidFill>
                  <a:schemeClr val="tx1">
                    <a:lumMod val="65000"/>
                    <a:lumOff val="35000"/>
                  </a:schemeClr>
                </a:solidFill>
              </a:rPr>
              <a:t>愿景与范围</a:t>
            </a:r>
          </a:p>
        </p:txBody>
      </p:sp>
      <p:pic>
        <p:nvPicPr>
          <p:cNvPr id="3" name="图片 2">
            <a:extLst>
              <a:ext uri="{FF2B5EF4-FFF2-40B4-BE49-F238E27FC236}">
                <a16:creationId xmlns:a16="http://schemas.microsoft.com/office/drawing/2014/main" id="{2964B317-5A8E-4E9C-B82A-73DAB9D3B36E}"/>
              </a:ext>
            </a:extLst>
          </p:cNvPr>
          <p:cNvPicPr>
            <a:picLocks noChangeAspect="1"/>
          </p:cNvPicPr>
          <p:nvPr/>
        </p:nvPicPr>
        <p:blipFill rotWithShape="1">
          <a:blip r:embed="rId3">
            <a:extLst>
              <a:ext uri="{28A0092B-C50C-407E-A947-70E740481C1C}">
                <a14:useLocalDpi xmlns:a14="http://schemas.microsoft.com/office/drawing/2010/main" val="0"/>
              </a:ext>
            </a:extLst>
          </a:blip>
          <a:srcRect r="56695"/>
          <a:stretch/>
        </p:blipFill>
        <p:spPr>
          <a:xfrm>
            <a:off x="7625010" y="1220106"/>
            <a:ext cx="2362211" cy="4891262"/>
          </a:xfrm>
          <a:prstGeom prst="rect">
            <a:avLst/>
          </a:prstGeom>
        </p:spPr>
      </p:pic>
      <p:pic>
        <p:nvPicPr>
          <p:cNvPr id="5" name="图片 4">
            <a:extLst>
              <a:ext uri="{FF2B5EF4-FFF2-40B4-BE49-F238E27FC236}">
                <a16:creationId xmlns:a16="http://schemas.microsoft.com/office/drawing/2014/main" id="{28287B1D-AB2C-451E-9FDA-FC0154FD3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9457" y="1323975"/>
            <a:ext cx="5143500" cy="4210050"/>
          </a:xfrm>
          <a:prstGeom prst="rect">
            <a:avLst/>
          </a:prstGeom>
        </p:spPr>
      </p:pic>
      <p:sp>
        <p:nvSpPr>
          <p:cNvPr id="6" name="文本框 5">
            <a:extLst>
              <a:ext uri="{FF2B5EF4-FFF2-40B4-BE49-F238E27FC236}">
                <a16:creationId xmlns:a16="http://schemas.microsoft.com/office/drawing/2014/main" id="{271CE4CA-0E3E-4F4A-9EC5-F04B3563E24A}"/>
              </a:ext>
            </a:extLst>
          </p:cNvPr>
          <p:cNvSpPr txBox="1"/>
          <p:nvPr/>
        </p:nvSpPr>
        <p:spPr>
          <a:xfrm>
            <a:off x="4335733" y="916397"/>
            <a:ext cx="2723823" cy="369332"/>
          </a:xfrm>
          <a:prstGeom prst="rect">
            <a:avLst/>
          </a:prstGeom>
          <a:noFill/>
        </p:spPr>
        <p:txBody>
          <a:bodyPr wrap="none" rtlCol="0">
            <a:spAutoFit/>
          </a:bodyPr>
          <a:lstStyle/>
          <a:p>
            <a:r>
              <a:rPr lang="zh-CN" altLang="en-US" b="1" dirty="0">
                <a:solidFill>
                  <a:schemeClr val="tx1">
                    <a:lumMod val="65000"/>
                    <a:lumOff val="35000"/>
                  </a:schemeClr>
                </a:solidFill>
              </a:rPr>
              <a:t>文档部分内容及目录结构</a:t>
            </a:r>
          </a:p>
        </p:txBody>
      </p:sp>
    </p:spTree>
    <p:extLst>
      <p:ext uri="{BB962C8B-B14F-4D97-AF65-F5344CB8AC3E}">
        <p14:creationId xmlns:p14="http://schemas.microsoft.com/office/powerpoint/2010/main" val="3293109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en-US" altLang="zh-CN" sz="2000" dirty="0" err="1">
                  <a:solidFill>
                    <a:schemeClr val="tx1">
                      <a:lumMod val="65000"/>
                      <a:lumOff val="35000"/>
                    </a:schemeClr>
                  </a:solidFill>
                  <a:latin typeface="微软雅黑" panose="020B0503020204020204" charset="-122"/>
                  <a:ea typeface="微软雅黑" panose="020B0503020204020204" charset="-122"/>
                  <a:cs typeface="+mn-ea"/>
                  <a:sym typeface="+mn-lt"/>
                </a:rPr>
                <a:t>Vision&amp;Scope</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pic>
        <p:nvPicPr>
          <p:cNvPr id="10" name="图片 9">
            <a:extLst>
              <a:ext uri="{FF2B5EF4-FFF2-40B4-BE49-F238E27FC236}">
                <a16:creationId xmlns:a16="http://schemas.microsoft.com/office/drawing/2014/main" id="{681E7B56-B25F-4003-9DEB-EA46884EB176}"/>
              </a:ext>
            </a:extLst>
          </p:cNvPr>
          <p:cNvPicPr/>
          <p:nvPr/>
        </p:nvPicPr>
        <p:blipFill>
          <a:blip r:embed="rId3">
            <a:extLst>
              <a:ext uri="{28A0092B-C50C-407E-A947-70E740481C1C}">
                <a14:useLocalDpi xmlns:a14="http://schemas.microsoft.com/office/drawing/2010/main" val="0"/>
              </a:ext>
            </a:extLst>
          </a:blip>
          <a:stretch>
            <a:fillRect/>
          </a:stretch>
        </p:blipFill>
        <p:spPr>
          <a:xfrm>
            <a:off x="1906215" y="1706134"/>
            <a:ext cx="8379570" cy="4254915"/>
          </a:xfrm>
          <a:prstGeom prst="rect">
            <a:avLst/>
          </a:prstGeom>
        </p:spPr>
      </p:pic>
      <p:sp>
        <p:nvSpPr>
          <p:cNvPr id="3" name="文本框 2">
            <a:extLst>
              <a:ext uri="{FF2B5EF4-FFF2-40B4-BE49-F238E27FC236}">
                <a16:creationId xmlns:a16="http://schemas.microsoft.com/office/drawing/2014/main" id="{A4C85B12-F4B9-4CA1-90FF-BE874F88A537}"/>
              </a:ext>
            </a:extLst>
          </p:cNvPr>
          <p:cNvSpPr txBox="1"/>
          <p:nvPr/>
        </p:nvSpPr>
        <p:spPr>
          <a:xfrm>
            <a:off x="2020820" y="1054896"/>
            <a:ext cx="1415772" cy="461665"/>
          </a:xfrm>
          <a:prstGeom prst="rect">
            <a:avLst/>
          </a:prstGeom>
          <a:noFill/>
        </p:spPr>
        <p:txBody>
          <a:bodyPr wrap="none" rtlCol="0">
            <a:spAutoFit/>
          </a:bodyPr>
          <a:lstStyle/>
          <a:p>
            <a:r>
              <a:rPr lang="zh-CN" altLang="en-US" sz="2400" b="1" dirty="0">
                <a:solidFill>
                  <a:schemeClr val="bg2">
                    <a:lumMod val="25000"/>
                  </a:schemeClr>
                </a:solidFill>
              </a:rPr>
              <a:t>上下文图</a:t>
            </a:r>
          </a:p>
        </p:txBody>
      </p:sp>
    </p:spTree>
    <p:extLst>
      <p:ext uri="{BB962C8B-B14F-4D97-AF65-F5344CB8AC3E}">
        <p14:creationId xmlns:p14="http://schemas.microsoft.com/office/powerpoint/2010/main" val="3154104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用户群分类</a:t>
              </a:r>
            </a:p>
          </p:txBody>
        </p:sp>
      </p:grpSp>
      <p:graphicFrame>
        <p:nvGraphicFramePr>
          <p:cNvPr id="3" name="表格 2">
            <a:extLst>
              <a:ext uri="{FF2B5EF4-FFF2-40B4-BE49-F238E27FC236}">
                <a16:creationId xmlns:a16="http://schemas.microsoft.com/office/drawing/2014/main" id="{099D2214-0CDE-469F-9DAA-D55C94A539D6}"/>
              </a:ext>
            </a:extLst>
          </p:cNvPr>
          <p:cNvGraphicFramePr>
            <a:graphicFrameLocks noGrp="1"/>
          </p:cNvGraphicFramePr>
          <p:nvPr>
            <p:extLst>
              <p:ext uri="{D42A27DB-BD31-4B8C-83A1-F6EECF244321}">
                <p14:modId xmlns:p14="http://schemas.microsoft.com/office/powerpoint/2010/main" val="1863296108"/>
              </p:ext>
            </p:extLst>
          </p:nvPr>
        </p:nvGraphicFramePr>
        <p:xfrm>
          <a:off x="1220519" y="1933320"/>
          <a:ext cx="9750961" cy="2997266"/>
        </p:xfrm>
        <a:graphic>
          <a:graphicData uri="http://schemas.openxmlformats.org/drawingml/2006/table">
            <a:tbl>
              <a:tblPr firstRow="1" firstCol="1" bandRow="1">
                <a:tableStyleId>{F5AB1C69-6EDB-4FF4-983F-18BD219EF322}</a:tableStyleId>
              </a:tblPr>
              <a:tblGrid>
                <a:gridCol w="1826161">
                  <a:extLst>
                    <a:ext uri="{9D8B030D-6E8A-4147-A177-3AD203B41FA5}">
                      <a16:colId xmlns:a16="http://schemas.microsoft.com/office/drawing/2014/main" val="54477373"/>
                    </a:ext>
                  </a:extLst>
                </a:gridCol>
                <a:gridCol w="1981200">
                  <a:extLst>
                    <a:ext uri="{9D8B030D-6E8A-4147-A177-3AD203B41FA5}">
                      <a16:colId xmlns:a16="http://schemas.microsoft.com/office/drawing/2014/main" val="723866434"/>
                    </a:ext>
                  </a:extLst>
                </a:gridCol>
                <a:gridCol w="5943600">
                  <a:extLst>
                    <a:ext uri="{9D8B030D-6E8A-4147-A177-3AD203B41FA5}">
                      <a16:colId xmlns:a16="http://schemas.microsoft.com/office/drawing/2014/main" val="4215876648"/>
                    </a:ext>
                  </a:extLst>
                </a:gridCol>
              </a:tblGrid>
              <a:tr h="0">
                <a:tc>
                  <a:txBody>
                    <a:bodyPr/>
                    <a:lstStyle/>
                    <a:p>
                      <a:pPr>
                        <a:lnSpc>
                          <a:spcPct val="107000"/>
                        </a:lnSpc>
                        <a:spcAft>
                          <a:spcPts val="0"/>
                        </a:spcAft>
                      </a:pPr>
                      <a:r>
                        <a:rPr lang="zh-CN" sz="2400">
                          <a:effectLst/>
                        </a:rPr>
                        <a:t>用户群分类</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rPr>
                        <a:t>用户角色</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用户描述</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1081681"/>
                  </a:ext>
                </a:extLst>
              </a:tr>
              <a:tr h="0">
                <a:tc>
                  <a:txBody>
                    <a:bodyPr/>
                    <a:lstStyle/>
                    <a:p>
                      <a:pPr>
                        <a:lnSpc>
                          <a:spcPct val="107000"/>
                        </a:lnSpc>
                        <a:spcAft>
                          <a:spcPts val="0"/>
                        </a:spcAft>
                      </a:pPr>
                      <a:r>
                        <a:rPr lang="zh-CN" sz="2400">
                          <a:effectLst/>
                        </a:rPr>
                        <a:t>客户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项目发起人</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本项目的项目发起人</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85300213"/>
                  </a:ext>
                </a:extLst>
              </a:tr>
              <a:tr h="0">
                <a:tc rowSpan="3">
                  <a:txBody>
                    <a:bodyPr/>
                    <a:lstStyle/>
                    <a:p>
                      <a:pPr>
                        <a:lnSpc>
                          <a:spcPct val="107000"/>
                        </a:lnSpc>
                        <a:spcAft>
                          <a:spcPts val="0"/>
                        </a:spcAft>
                      </a:pPr>
                      <a:r>
                        <a:rPr lang="zh-CN" altLang="en-US" sz="2400" dirty="0">
                          <a:effectLst/>
                        </a:rPr>
                        <a:t>注册用户</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教师用户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a:effectLst/>
                        </a:rPr>
                        <a:t>软件工程系列课程授课教师</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796939"/>
                  </a:ext>
                </a:extLst>
              </a:tr>
              <a:tr h="0">
                <a:tc vMerge="1">
                  <a:txBody>
                    <a:bodyPr/>
                    <a:lstStyle/>
                    <a:p>
                      <a:endParaRPr lang="zh-CN" altLang="en-US"/>
                    </a:p>
                  </a:txBody>
                  <a:tcPr/>
                </a:tc>
                <a:tc>
                  <a:txBody>
                    <a:bodyPr/>
                    <a:lstStyle/>
                    <a:p>
                      <a:pPr>
                        <a:lnSpc>
                          <a:spcPct val="107000"/>
                        </a:lnSpc>
                        <a:spcAft>
                          <a:spcPts val="0"/>
                        </a:spcAft>
                      </a:pPr>
                      <a:r>
                        <a:rPr lang="zh-CN" sz="2400">
                          <a:effectLst/>
                        </a:rPr>
                        <a:t>学生用户</a:t>
                      </a:r>
                      <a:endParaRPr lang="zh-CN" sz="24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sz="2400" dirty="0">
                          <a:effectLst/>
                        </a:rPr>
                        <a:t>正在参与软件工程系列课程的学生</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8974580"/>
                  </a:ext>
                </a:extLst>
              </a:tr>
              <a:tr h="0">
                <a:tc vMerge="1">
                  <a:txBody>
                    <a:bodyPr/>
                    <a:lstStyle/>
                    <a:p>
                      <a:endParaRPr lang="zh-CN" altLang="en-US"/>
                    </a:p>
                  </a:txBody>
                  <a:tcPr/>
                </a:tc>
                <a:tc>
                  <a:txBody>
                    <a:bodyPr/>
                    <a:lstStyle/>
                    <a:p>
                      <a:pPr>
                        <a:lnSpc>
                          <a:spcPct val="107000"/>
                        </a:lnSpc>
                        <a:spcAft>
                          <a:spcPts val="0"/>
                        </a:spcAft>
                      </a:pPr>
                      <a:r>
                        <a:rPr lang="zh-CN" altLang="zh-CN" sz="2400" dirty="0">
                          <a:effectLst/>
                        </a:rPr>
                        <a:t>管理员用户</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0"/>
                        </a:spcAft>
                      </a:pPr>
                      <a:r>
                        <a:rPr lang="zh-CN" altLang="zh-CN" sz="2400" dirty="0">
                          <a:effectLst/>
                        </a:rPr>
                        <a:t>负责网站维护、用户信息管理、交流区内容审核管理的人员</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56498445"/>
                  </a:ext>
                </a:extLst>
              </a:tr>
              <a:tr h="0">
                <a:tc>
                  <a:txBody>
                    <a:bodyPr/>
                    <a:lstStyle/>
                    <a:p>
                      <a:pPr>
                        <a:lnSpc>
                          <a:spcPct val="107000"/>
                        </a:lnSpc>
                        <a:spcAft>
                          <a:spcPts val="0"/>
                        </a:spcAft>
                      </a:pPr>
                      <a:r>
                        <a:rPr lang="zh-CN" altLang="en-US" sz="2400" dirty="0">
                          <a:effectLst/>
                          <a:latin typeface="Calibri" panose="020F0502020204030204" pitchFamily="34" charset="0"/>
                          <a:ea typeface="宋体" panose="02010600030101010101" pitchFamily="2" charset="-122"/>
                          <a:cs typeface="Times New Roman" panose="02020603050405020304" pitchFamily="18" charset="0"/>
                        </a:rPr>
                        <a:t>未注册用户</a:t>
                      </a: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zh-CN" altLang="zh-CN" sz="2400" dirty="0">
                          <a:effectLst/>
                        </a:rPr>
                        <a:t>游客用户</a:t>
                      </a:r>
                    </a:p>
                    <a:p>
                      <a:pPr>
                        <a:lnSpc>
                          <a:spcPct val="107000"/>
                        </a:lnSpc>
                        <a:spcAft>
                          <a:spcPts val="0"/>
                        </a:spcAft>
                      </a:pPr>
                      <a:endParaRPr lang="zh-CN" sz="24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zh-CN" altLang="zh-CN" sz="2400" dirty="0">
                          <a:effectLst/>
                        </a:rPr>
                        <a:t>对软件工程系列课程有兴趣的，非本专业内的学生或其他人员</a:t>
                      </a:r>
                      <a:endParaRPr lang="zh-CN" altLang="zh-CN" sz="2400" dirty="0">
                        <a:effectLst/>
                        <a:latin typeface="Calibri" panose="020F0502020204030204" pitchFamily="34"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530512087"/>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743325" y="3175"/>
            <a:ext cx="4769485" cy="1684020"/>
            <a:chOff x="4235" y="0"/>
            <a:chExt cx="10192" cy="3964"/>
          </a:xfrm>
        </p:grpSpPr>
        <p:grpSp>
          <p:nvGrpSpPr>
            <p:cNvPr id="23" name="组合 22"/>
            <p:cNvGrpSpPr/>
            <p:nvPr/>
          </p:nvGrpSpPr>
          <p:grpSpPr>
            <a:xfrm>
              <a:off x="4235" y="0"/>
              <a:ext cx="9919" cy="3964"/>
              <a:chOff x="4235" y="0"/>
              <a:chExt cx="9919" cy="3964"/>
            </a:xfrm>
          </p:grpSpPr>
          <p:pic>
            <p:nvPicPr>
              <p:cNvPr id="24" name="图片 23"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25" name="矩形 24"/>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25"/>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p:cNvSpPr/>
          <p:nvPr/>
        </p:nvSpPr>
        <p:spPr>
          <a:xfrm>
            <a:off x="5198345" y="1106333"/>
            <a:ext cx="2138680" cy="768350"/>
          </a:xfrm>
          <a:prstGeom prst="rect">
            <a:avLst/>
          </a:prstGeom>
        </p:spPr>
        <p:txBody>
          <a:bodyPr vert="horz" wrap="none">
            <a:spAutoFit/>
          </a:bodyPr>
          <a:lstStyle/>
          <a:p>
            <a:pPr lvl="0" algn="ctr" fontAlgn="base">
              <a:spcBef>
                <a:spcPct val="0"/>
              </a:spcBef>
              <a:spcAft>
                <a:spcPct val="0"/>
              </a:spcAft>
            </a:pPr>
            <a:r>
              <a:rPr lang="zh-CN" altLang="zh-CN" sz="4400" dirty="0">
                <a:latin typeface="幼圆" panose="02010509060101010101" charset="-122"/>
                <a:ea typeface="幼圆" panose="02010509060101010101" charset="-122"/>
              </a:rPr>
              <a:t>目  </a:t>
            </a:r>
            <a:r>
              <a:rPr lang="en-US" altLang="zh-CN" sz="4400" dirty="0">
                <a:latin typeface="幼圆" panose="02010509060101010101" charset="-122"/>
                <a:ea typeface="幼圆" panose="02010509060101010101" charset="-122"/>
              </a:rPr>
              <a:t> </a:t>
            </a:r>
            <a:r>
              <a:rPr lang="zh-CN" altLang="zh-CN" sz="4400" dirty="0">
                <a:latin typeface="幼圆" panose="02010509060101010101" charset="-122"/>
                <a:ea typeface="幼圆" panose="02010509060101010101" charset="-122"/>
              </a:rPr>
              <a:t>录</a:t>
            </a:r>
          </a:p>
        </p:txBody>
      </p:sp>
      <p:sp>
        <p:nvSpPr>
          <p:cNvPr id="28" name="矩形 27"/>
          <p:cNvSpPr/>
          <p:nvPr/>
        </p:nvSpPr>
        <p:spPr>
          <a:xfrm>
            <a:off x="5449943" y="2017533"/>
            <a:ext cx="1827110" cy="646331"/>
          </a:xfrm>
          <a:prstGeom prst="rect">
            <a:avLst/>
          </a:prstGeom>
        </p:spPr>
        <p:txBody>
          <a:bodyPr vert="horz" wrap="square">
            <a:spAutoFit/>
          </a:bodyPr>
          <a:lstStyle/>
          <a:p>
            <a:pPr algn="ctr"/>
            <a:r>
              <a:rPr lang="zh-CN" altLang="en-US" spc="300" dirty="0">
                <a:latin typeface="BrowalliaUPC" panose="020B0604020202020204" charset="0"/>
                <a:ea typeface="幼圆" panose="02010509060101010101" charset="-122"/>
              </a:rPr>
              <a:t>TABLE</a:t>
            </a:r>
            <a:endParaRPr lang="en-US" altLang="zh-CN" spc="300" dirty="0">
              <a:latin typeface="BrowalliaUPC" panose="020B0604020202020204" charset="0"/>
              <a:ea typeface="幼圆" panose="02010509060101010101" charset="-122"/>
            </a:endParaRPr>
          </a:p>
          <a:p>
            <a:pPr algn="ctr"/>
            <a:r>
              <a:rPr lang="zh-CN" altLang="en-US" spc="300" dirty="0">
                <a:latin typeface="BrowalliaUPC" panose="020B0604020202020204" charset="0"/>
                <a:ea typeface="幼圆" panose="02010509060101010101" charset="-122"/>
              </a:rPr>
              <a:t>OF CONTENTS</a:t>
            </a:r>
          </a:p>
        </p:txBody>
      </p:sp>
      <p:cxnSp>
        <p:nvCxnSpPr>
          <p:cNvPr id="50" name="直接连接符 49"/>
          <p:cNvCxnSpPr>
            <a:cxnSpLocks/>
          </p:cNvCxnSpPr>
          <p:nvPr/>
        </p:nvCxnSpPr>
        <p:spPr>
          <a:xfrm>
            <a:off x="5970568" y="1914490"/>
            <a:ext cx="650269" cy="0"/>
          </a:xfrm>
          <a:prstGeom prst="line">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4" name="TextBox 61"/>
          <p:cNvSpPr txBox="1"/>
          <p:nvPr/>
        </p:nvSpPr>
        <p:spPr>
          <a:xfrm>
            <a:off x="2859410" y="2751789"/>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1.</a:t>
            </a:r>
            <a:r>
              <a:rPr lang="zh-CN" altLang="en-US" sz="2400" dirty="0">
                <a:solidFill>
                  <a:srgbClr val="767171"/>
                </a:solidFill>
                <a:latin typeface="Microsoft JhengHei" panose="020B0604030504040204" charset="-120"/>
                <a:ea typeface="Microsoft JhengHei" panose="020B0604030504040204" charset="-120"/>
              </a:rPr>
              <a:t>里程碑任务</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1" name="TextBox 61">
            <a:extLst>
              <a:ext uri="{FF2B5EF4-FFF2-40B4-BE49-F238E27FC236}">
                <a16:creationId xmlns:a16="http://schemas.microsoft.com/office/drawing/2014/main" id="{775DD7D5-F699-4C32-9820-5D388F1FE610}"/>
              </a:ext>
            </a:extLst>
          </p:cNvPr>
          <p:cNvSpPr txBox="1"/>
          <p:nvPr/>
        </p:nvSpPr>
        <p:spPr>
          <a:xfrm>
            <a:off x="2844373" y="3644547"/>
            <a:ext cx="3578727"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2.</a:t>
            </a:r>
            <a:r>
              <a:rPr lang="zh-CN" altLang="en-US" sz="2400" dirty="0">
                <a:solidFill>
                  <a:srgbClr val="767171"/>
                </a:solidFill>
                <a:latin typeface="Microsoft JhengHei" panose="020B0604030504040204" charset="-120"/>
                <a:ea typeface="Microsoft JhengHei" panose="020B0604030504040204" charset="-120"/>
              </a:rPr>
              <a:t>需求工程项目计划阶段</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2" name="TextBox 61">
            <a:extLst>
              <a:ext uri="{FF2B5EF4-FFF2-40B4-BE49-F238E27FC236}">
                <a16:creationId xmlns:a16="http://schemas.microsoft.com/office/drawing/2014/main" id="{8EC859AF-7FB2-4C2A-B363-9DCA49E2CF2F}"/>
              </a:ext>
            </a:extLst>
          </p:cNvPr>
          <p:cNvSpPr txBox="1"/>
          <p:nvPr/>
        </p:nvSpPr>
        <p:spPr>
          <a:xfrm>
            <a:off x="2859410" y="4537305"/>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3.</a:t>
            </a:r>
            <a:r>
              <a:rPr lang="zh-CN" altLang="en-US" sz="2400" dirty="0">
                <a:solidFill>
                  <a:srgbClr val="767171"/>
                </a:solidFill>
                <a:latin typeface="Microsoft JhengHei" panose="020B0604030504040204" charset="-120"/>
                <a:ea typeface="Microsoft JhengHei" panose="020B0604030504040204" charset="-120"/>
              </a:rPr>
              <a:t>需求分析阶段</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6" name="TextBox 61">
            <a:extLst>
              <a:ext uri="{FF2B5EF4-FFF2-40B4-BE49-F238E27FC236}">
                <a16:creationId xmlns:a16="http://schemas.microsoft.com/office/drawing/2014/main" id="{FE24B038-5B82-4114-9974-BE039B387FEB}"/>
              </a:ext>
            </a:extLst>
          </p:cNvPr>
          <p:cNvSpPr txBox="1"/>
          <p:nvPr/>
        </p:nvSpPr>
        <p:spPr>
          <a:xfrm>
            <a:off x="7090257" y="2751789"/>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4.</a:t>
            </a:r>
            <a:r>
              <a:rPr lang="zh-CN" altLang="en-US" sz="2400" dirty="0">
                <a:solidFill>
                  <a:srgbClr val="767171"/>
                </a:solidFill>
                <a:latin typeface="Microsoft JhengHei" panose="020B0604030504040204" charset="-120"/>
                <a:ea typeface="Microsoft JhengHei" panose="020B0604030504040204" charset="-120"/>
              </a:rPr>
              <a:t>需求变更阶段</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7" name="TextBox 61">
            <a:extLst>
              <a:ext uri="{FF2B5EF4-FFF2-40B4-BE49-F238E27FC236}">
                <a16:creationId xmlns:a16="http://schemas.microsoft.com/office/drawing/2014/main" id="{9725FD1C-79A6-4619-B8B3-1CC0C7EC951E}"/>
              </a:ext>
            </a:extLst>
          </p:cNvPr>
          <p:cNvSpPr txBox="1"/>
          <p:nvPr/>
        </p:nvSpPr>
        <p:spPr>
          <a:xfrm>
            <a:off x="7075220" y="3644547"/>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5.</a:t>
            </a:r>
            <a:r>
              <a:rPr lang="zh-CN" altLang="en-US" sz="2400" dirty="0">
                <a:solidFill>
                  <a:srgbClr val="767171"/>
                </a:solidFill>
                <a:latin typeface="Microsoft JhengHei" panose="020B0604030504040204" charset="-120"/>
                <a:ea typeface="Microsoft JhengHei" panose="020B0604030504040204" charset="-120"/>
              </a:rPr>
              <a:t>未来计划阶段</a:t>
            </a:r>
            <a:endParaRPr lang="en-US" altLang="zh-CN" sz="2400" dirty="0">
              <a:solidFill>
                <a:srgbClr val="767171"/>
              </a:solidFill>
              <a:latin typeface="Microsoft JhengHei" panose="020B0604030504040204" charset="-120"/>
              <a:ea typeface="Microsoft JhengHei" panose="020B0604030504040204" charset="-120"/>
            </a:endParaRPr>
          </a:p>
        </p:txBody>
      </p:sp>
      <p:sp>
        <p:nvSpPr>
          <p:cNvPr id="18" name="TextBox 61">
            <a:extLst>
              <a:ext uri="{FF2B5EF4-FFF2-40B4-BE49-F238E27FC236}">
                <a16:creationId xmlns:a16="http://schemas.microsoft.com/office/drawing/2014/main" id="{7D0DCB3C-2367-4C35-A0DA-4C5AA6419706}"/>
              </a:ext>
            </a:extLst>
          </p:cNvPr>
          <p:cNvSpPr txBox="1"/>
          <p:nvPr/>
        </p:nvSpPr>
        <p:spPr>
          <a:xfrm>
            <a:off x="7090257" y="4537305"/>
            <a:ext cx="2590533" cy="4616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en-US" altLang="zh-CN" sz="2400" dirty="0">
                <a:solidFill>
                  <a:srgbClr val="767171"/>
                </a:solidFill>
                <a:latin typeface="Microsoft JhengHei" panose="020B0604030504040204" charset="-120"/>
                <a:ea typeface="Microsoft JhengHei" panose="020B0604030504040204" charset="-120"/>
              </a:rPr>
              <a:t>6.</a:t>
            </a:r>
            <a:r>
              <a:rPr lang="zh-CN" altLang="en-US" sz="2400" dirty="0">
                <a:solidFill>
                  <a:srgbClr val="767171"/>
                </a:solidFill>
                <a:latin typeface="Microsoft JhengHei" panose="020B0604030504040204" charset="-120"/>
                <a:ea typeface="Microsoft JhengHei" panose="020B0604030504040204" charset="-120"/>
              </a:rPr>
              <a:t>项目总结阶段</a:t>
            </a:r>
            <a:endParaRPr lang="en-US" altLang="zh-CN" sz="2400" dirty="0">
              <a:solidFill>
                <a:srgbClr val="767171"/>
              </a:solidFill>
              <a:latin typeface="Microsoft JhengHei" panose="020B0604030504040204" charset="-120"/>
              <a:ea typeface="Microsoft JhengHei" panose="020B0604030504040204"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用户代表</a:t>
              </a:r>
            </a:p>
          </p:txBody>
        </p:sp>
      </p:grpSp>
      <p:graphicFrame>
        <p:nvGraphicFramePr>
          <p:cNvPr id="3" name="表格 2">
            <a:extLst>
              <a:ext uri="{FF2B5EF4-FFF2-40B4-BE49-F238E27FC236}">
                <a16:creationId xmlns:a16="http://schemas.microsoft.com/office/drawing/2014/main" id="{9FB62E00-6076-4201-893F-E04A051BCDE9}"/>
              </a:ext>
            </a:extLst>
          </p:cNvPr>
          <p:cNvGraphicFramePr>
            <a:graphicFrameLocks noGrp="1"/>
          </p:cNvGraphicFramePr>
          <p:nvPr>
            <p:extLst>
              <p:ext uri="{D42A27DB-BD31-4B8C-83A1-F6EECF244321}">
                <p14:modId xmlns:p14="http://schemas.microsoft.com/office/powerpoint/2010/main" val="931581735"/>
              </p:ext>
            </p:extLst>
          </p:nvPr>
        </p:nvGraphicFramePr>
        <p:xfrm>
          <a:off x="551180" y="1285729"/>
          <a:ext cx="11225184" cy="4924642"/>
        </p:xfrm>
        <a:graphic>
          <a:graphicData uri="http://schemas.openxmlformats.org/drawingml/2006/table">
            <a:tbl>
              <a:tblPr firstRow="1" firstCol="1" bandRow="1">
                <a:tableStyleId>{F5AB1C69-6EDB-4FF4-983F-18BD219EF322}</a:tableStyleId>
              </a:tblPr>
              <a:tblGrid>
                <a:gridCol w="834275">
                  <a:extLst>
                    <a:ext uri="{9D8B030D-6E8A-4147-A177-3AD203B41FA5}">
                      <a16:colId xmlns:a16="http://schemas.microsoft.com/office/drawing/2014/main" val="712036378"/>
                    </a:ext>
                  </a:extLst>
                </a:gridCol>
                <a:gridCol w="734290">
                  <a:extLst>
                    <a:ext uri="{9D8B030D-6E8A-4147-A177-3AD203B41FA5}">
                      <a16:colId xmlns:a16="http://schemas.microsoft.com/office/drawing/2014/main" val="962703050"/>
                    </a:ext>
                  </a:extLst>
                </a:gridCol>
                <a:gridCol w="789710">
                  <a:extLst>
                    <a:ext uri="{9D8B030D-6E8A-4147-A177-3AD203B41FA5}">
                      <a16:colId xmlns:a16="http://schemas.microsoft.com/office/drawing/2014/main" val="2237112951"/>
                    </a:ext>
                  </a:extLst>
                </a:gridCol>
                <a:gridCol w="2646218">
                  <a:extLst>
                    <a:ext uri="{9D8B030D-6E8A-4147-A177-3AD203B41FA5}">
                      <a16:colId xmlns:a16="http://schemas.microsoft.com/office/drawing/2014/main" val="1014334864"/>
                    </a:ext>
                  </a:extLst>
                </a:gridCol>
                <a:gridCol w="2313709">
                  <a:extLst>
                    <a:ext uri="{9D8B030D-6E8A-4147-A177-3AD203B41FA5}">
                      <a16:colId xmlns:a16="http://schemas.microsoft.com/office/drawing/2014/main" val="212912559"/>
                    </a:ext>
                  </a:extLst>
                </a:gridCol>
                <a:gridCol w="2272145">
                  <a:extLst>
                    <a:ext uri="{9D8B030D-6E8A-4147-A177-3AD203B41FA5}">
                      <a16:colId xmlns:a16="http://schemas.microsoft.com/office/drawing/2014/main" val="1819789356"/>
                    </a:ext>
                  </a:extLst>
                </a:gridCol>
                <a:gridCol w="1634837">
                  <a:extLst>
                    <a:ext uri="{9D8B030D-6E8A-4147-A177-3AD203B41FA5}">
                      <a16:colId xmlns:a16="http://schemas.microsoft.com/office/drawing/2014/main" val="3458724962"/>
                    </a:ext>
                  </a:extLst>
                </a:gridCol>
              </a:tblGrid>
              <a:tr h="193476">
                <a:tc>
                  <a:txBody>
                    <a:bodyPr/>
                    <a:lstStyle/>
                    <a:p>
                      <a:pPr>
                        <a:lnSpc>
                          <a:spcPct val="107000"/>
                        </a:lnSpc>
                        <a:spcAft>
                          <a:spcPts val="0"/>
                        </a:spcAft>
                      </a:pPr>
                      <a:r>
                        <a:rPr lang="zh-CN" sz="1400">
                          <a:effectLst/>
                        </a:rPr>
                        <a:t>用户类别</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用户姓名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当前身份</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用户简介</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权力</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责任</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利益</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105808361"/>
                  </a:ext>
                </a:extLst>
              </a:tr>
              <a:tr h="991096">
                <a:tc>
                  <a:txBody>
                    <a:bodyPr/>
                    <a:lstStyle/>
                    <a:p>
                      <a:pPr>
                        <a:lnSpc>
                          <a:spcPct val="107000"/>
                        </a:lnSpc>
                        <a:spcAft>
                          <a:spcPts val="0"/>
                        </a:spcAft>
                      </a:pPr>
                      <a:r>
                        <a:rPr lang="zh-CN" sz="1400">
                          <a:effectLst/>
                        </a:rPr>
                        <a:t>客户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杨枨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项目下达者</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拥有非常丰富的项目开发经验，对该项目的要求较高</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主导整个项目大致开发方向。确定项目最后验收条件，决定系统界面布局与风格</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提供自己对于系统界面风格和布局的要求，为系统应具备的或已设计的功能提出建议</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最终项目成果的拥有者</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3917047786"/>
                  </a:ext>
                </a:extLst>
              </a:tr>
              <a:tr h="791691">
                <a:tc>
                  <a:txBody>
                    <a:bodyPr/>
                    <a:lstStyle/>
                    <a:p>
                      <a:pPr>
                        <a:lnSpc>
                          <a:spcPct val="107000"/>
                        </a:lnSpc>
                        <a:spcAft>
                          <a:spcPts val="0"/>
                        </a:spcAft>
                      </a:pPr>
                      <a:r>
                        <a:rPr lang="zh-CN" sz="1400">
                          <a:effectLst/>
                        </a:rPr>
                        <a:t>教师用户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杨枨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教师用户代表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软件工程专业优秀教师，拥有丰富的软件工程系列课程的教学经验</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主导本系统教师用户功能点的取舍。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根据初步拟定的教师用例，向项目组提供关于教师用户的相关功能点。</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完成的系统将尽可能地满足其关于教师功能方面的需求。</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004724364"/>
                  </a:ext>
                </a:extLst>
              </a:tr>
              <a:tr h="791691">
                <a:tc>
                  <a:txBody>
                    <a:bodyPr/>
                    <a:lstStyle/>
                    <a:p>
                      <a:pPr>
                        <a:lnSpc>
                          <a:spcPct val="107000"/>
                        </a:lnSpc>
                        <a:spcAft>
                          <a:spcPts val="0"/>
                        </a:spcAft>
                      </a:pPr>
                      <a:r>
                        <a:rPr lang="zh-CN" sz="1400">
                          <a:effectLst/>
                        </a:rPr>
                        <a:t>学生用户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王飞刚</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学生用户代表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浙江大学城市学院软件工程专业学生，渴望与同学老师进行专业知识的交流，对该类型的教学辅助系统有一定的需求。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主导本系统学生用户功能点的取舍。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根据初步拟定的学生用例，向项目组提供关于学生用户的相关功能点。</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完成的系统将尽可能地满足其关于学生功能方面的需求。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2674064398"/>
                  </a:ext>
                </a:extLst>
              </a:tr>
              <a:tr h="791691">
                <a:tc>
                  <a:txBody>
                    <a:bodyPr/>
                    <a:lstStyle/>
                    <a:p>
                      <a:pPr>
                        <a:lnSpc>
                          <a:spcPct val="107000"/>
                        </a:lnSpc>
                        <a:spcAft>
                          <a:spcPts val="0"/>
                        </a:spcAft>
                      </a:pPr>
                      <a:r>
                        <a:rPr lang="zh-CN" sz="1400">
                          <a:effectLst/>
                        </a:rPr>
                        <a:t>游客用户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冯炫霖</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游客用户代表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浙江大学城市学院学生，对软件工程和计算机相关专业感兴趣，希望能借助一个交流软件工程专业知识的平台来获取相关信息</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辅助本系统游客用户功能点的取舍。</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根据初步拟定的游客用例，向项目组提供关于游客用户的相关功能点。</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完成的系统将尽可能地满足其关于游客功能方面的需求。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3095768954"/>
                  </a:ext>
                </a:extLst>
              </a:tr>
              <a:tr h="791691">
                <a:tc>
                  <a:txBody>
                    <a:bodyPr/>
                    <a:lstStyle/>
                    <a:p>
                      <a:pPr>
                        <a:lnSpc>
                          <a:spcPct val="107000"/>
                        </a:lnSpc>
                        <a:spcAft>
                          <a:spcPts val="0"/>
                        </a:spcAft>
                      </a:pPr>
                      <a:r>
                        <a:rPr lang="zh-CN" sz="1400">
                          <a:effectLst/>
                        </a:rPr>
                        <a:t>管理员</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陈尚辉</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管理员用户代表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浙江大学</a:t>
                      </a:r>
                      <a:r>
                        <a:rPr lang="zh-CN" altLang="en-US" sz="1400">
                          <a:effectLst/>
                        </a:rPr>
                        <a:t>计算机</a:t>
                      </a:r>
                      <a:r>
                        <a:rPr lang="zh-CN" sz="1400">
                          <a:effectLst/>
                        </a:rPr>
                        <a:t>专业</a:t>
                      </a:r>
                      <a:r>
                        <a:rPr lang="zh-CN" altLang="en-US" sz="1400" dirty="0">
                          <a:effectLst/>
                        </a:rPr>
                        <a:t>研究</a:t>
                      </a:r>
                      <a:r>
                        <a:rPr lang="zh-CN" sz="1400">
                          <a:effectLst/>
                        </a:rPr>
                        <a:t>生</a:t>
                      </a:r>
                      <a:r>
                        <a:rPr lang="zh-CN" sz="1400" dirty="0">
                          <a:effectLst/>
                        </a:rPr>
                        <a:t>，有该项目的开发经验，由项目下达者指定其作为系统的管理员用户代表</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主导本系统管理员用户功能点的取舍。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根据初步拟定的管理员用例，向项目组提供关于管理员用户的相关功能点。</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完成的系统将尽可能地满足其关于管理员功能方面的需求。</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939908537"/>
                  </a:ext>
                </a:extLst>
              </a:tr>
            </a:tbl>
          </a:graphicData>
        </a:graphic>
      </p:graphicFrame>
    </p:spTree>
    <p:extLst>
      <p:ext uri="{BB962C8B-B14F-4D97-AF65-F5344CB8AC3E}">
        <p14:creationId xmlns:p14="http://schemas.microsoft.com/office/powerpoint/2010/main" val="816138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教师用户代表确认</a:t>
              </a:r>
            </a:p>
          </p:txBody>
        </p:sp>
      </p:grpSp>
      <p:pic>
        <p:nvPicPr>
          <p:cNvPr id="10" name="图片 9">
            <a:extLst>
              <a:ext uri="{FF2B5EF4-FFF2-40B4-BE49-F238E27FC236}">
                <a16:creationId xmlns:a16="http://schemas.microsoft.com/office/drawing/2014/main" id="{62D93A15-66FF-4D98-9A2B-64FB04884ACD}"/>
              </a:ext>
            </a:extLst>
          </p:cNvPr>
          <p:cNvPicPr/>
          <p:nvPr/>
        </p:nvPicPr>
        <p:blipFill rotWithShape="1">
          <a:blip r:embed="rId4"/>
          <a:srcRect l="13003" t="22043"/>
          <a:stretch/>
        </p:blipFill>
        <p:spPr bwMode="auto">
          <a:xfrm>
            <a:off x="1122218" y="1051573"/>
            <a:ext cx="9947563" cy="47548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36679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学生用户代表确认</a:t>
              </a:r>
            </a:p>
          </p:txBody>
        </p:sp>
      </p:grpSp>
      <p:pic>
        <p:nvPicPr>
          <p:cNvPr id="11" name="图片 10">
            <a:extLst>
              <a:ext uri="{FF2B5EF4-FFF2-40B4-BE49-F238E27FC236}">
                <a16:creationId xmlns:a16="http://schemas.microsoft.com/office/drawing/2014/main" id="{6323B3D6-E0DF-4612-8AD8-F1FEF10B40CA}"/>
              </a:ext>
            </a:extLst>
          </p:cNvPr>
          <p:cNvPicPr/>
          <p:nvPr/>
        </p:nvPicPr>
        <p:blipFill rotWithShape="1">
          <a:blip r:embed="rId4"/>
          <a:srcRect l="12858" t="22580"/>
          <a:stretch/>
        </p:blipFill>
        <p:spPr bwMode="auto">
          <a:xfrm>
            <a:off x="587317" y="1337753"/>
            <a:ext cx="11017365" cy="46889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85965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游客用户代表确认</a:t>
              </a:r>
            </a:p>
          </p:txBody>
        </p:sp>
      </p:grpSp>
      <p:pic>
        <p:nvPicPr>
          <p:cNvPr id="11" name="图片 10">
            <a:extLst>
              <a:ext uri="{FF2B5EF4-FFF2-40B4-BE49-F238E27FC236}">
                <a16:creationId xmlns:a16="http://schemas.microsoft.com/office/drawing/2014/main" id="{B0D1E03D-2335-426F-9AAB-FDAF13CA31F2}"/>
              </a:ext>
            </a:extLst>
          </p:cNvPr>
          <p:cNvPicPr/>
          <p:nvPr/>
        </p:nvPicPr>
        <p:blipFill rotWithShape="1">
          <a:blip r:embed="rId4"/>
          <a:srcRect l="13292" t="22312"/>
          <a:stretch/>
        </p:blipFill>
        <p:spPr bwMode="auto">
          <a:xfrm>
            <a:off x="1025236" y="1285729"/>
            <a:ext cx="10141527" cy="45331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96338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管理员用户代表确认</a:t>
              </a:r>
            </a:p>
          </p:txBody>
        </p:sp>
      </p:grpSp>
      <p:pic>
        <p:nvPicPr>
          <p:cNvPr id="10" name="图片 9">
            <a:extLst>
              <a:ext uri="{FF2B5EF4-FFF2-40B4-BE49-F238E27FC236}">
                <a16:creationId xmlns:a16="http://schemas.microsoft.com/office/drawing/2014/main" id="{A0C1A8D8-B88F-4C2A-8562-74EBE2719D90}"/>
              </a:ext>
            </a:extLst>
          </p:cNvPr>
          <p:cNvPicPr/>
          <p:nvPr/>
        </p:nvPicPr>
        <p:blipFill rotWithShape="1">
          <a:blip r:embed="rId4"/>
          <a:srcRect l="12714" t="22312"/>
          <a:stretch/>
        </p:blipFill>
        <p:spPr bwMode="auto">
          <a:xfrm>
            <a:off x="997527" y="1285729"/>
            <a:ext cx="10196945" cy="45747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0153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手机端界面原型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pic>
        <p:nvPicPr>
          <p:cNvPr id="3" name="图片 2">
            <a:extLst>
              <a:ext uri="{FF2B5EF4-FFF2-40B4-BE49-F238E27FC236}">
                <a16:creationId xmlns:a16="http://schemas.microsoft.com/office/drawing/2014/main" id="{3A808B16-7EDB-429A-8E15-7B453F987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376" y="891229"/>
            <a:ext cx="3486150" cy="5391150"/>
          </a:xfrm>
          <a:prstGeom prst="rect">
            <a:avLst/>
          </a:prstGeom>
        </p:spPr>
      </p:pic>
      <p:pic>
        <p:nvPicPr>
          <p:cNvPr id="5" name="图片 4">
            <a:extLst>
              <a:ext uri="{FF2B5EF4-FFF2-40B4-BE49-F238E27FC236}">
                <a16:creationId xmlns:a16="http://schemas.microsoft.com/office/drawing/2014/main" id="{4BBFF6B6-AB28-4800-98DF-B521191657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4775" y="891229"/>
            <a:ext cx="3409950" cy="5372100"/>
          </a:xfrm>
          <a:prstGeom prst="rect">
            <a:avLst/>
          </a:prstGeom>
        </p:spPr>
      </p:pic>
      <p:pic>
        <p:nvPicPr>
          <p:cNvPr id="7" name="图片 6">
            <a:extLst>
              <a:ext uri="{FF2B5EF4-FFF2-40B4-BE49-F238E27FC236}">
                <a16:creationId xmlns:a16="http://schemas.microsoft.com/office/drawing/2014/main" id="{17EB6A32-884D-4268-A181-CFD6AA7917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974" y="910279"/>
            <a:ext cx="3429000" cy="5372100"/>
          </a:xfrm>
          <a:prstGeom prst="rect">
            <a:avLst/>
          </a:prstGeom>
        </p:spPr>
      </p:pic>
      <p:sp>
        <p:nvSpPr>
          <p:cNvPr id="8" name="文本框 7">
            <a:extLst>
              <a:ext uri="{FF2B5EF4-FFF2-40B4-BE49-F238E27FC236}">
                <a16:creationId xmlns:a16="http://schemas.microsoft.com/office/drawing/2014/main" id="{5F33EA2D-01BD-48E7-8C37-25DE7B4B8D53}"/>
              </a:ext>
            </a:extLst>
          </p:cNvPr>
          <p:cNvSpPr txBox="1"/>
          <p:nvPr/>
        </p:nvSpPr>
        <p:spPr>
          <a:xfrm>
            <a:off x="4917900" y="521897"/>
            <a:ext cx="2345514" cy="369332"/>
          </a:xfrm>
          <a:prstGeom prst="rect">
            <a:avLst/>
          </a:prstGeom>
          <a:noFill/>
        </p:spPr>
        <p:txBody>
          <a:bodyPr wrap="none" rtlCol="0">
            <a:spAutoFit/>
          </a:bodyPr>
          <a:lstStyle/>
          <a:p>
            <a:r>
              <a:rPr lang="zh-CN" altLang="en-US" b="1" dirty="0">
                <a:solidFill>
                  <a:schemeClr val="tx1">
                    <a:lumMod val="65000"/>
                    <a:lumOff val="35000"/>
                  </a:schemeClr>
                </a:solidFill>
              </a:rPr>
              <a:t>主页</a:t>
            </a:r>
            <a:r>
              <a:rPr lang="en-US" altLang="zh-CN" b="1" dirty="0">
                <a:solidFill>
                  <a:schemeClr val="tx1">
                    <a:lumMod val="65000"/>
                    <a:lumOff val="35000"/>
                  </a:schemeClr>
                </a:solidFill>
              </a:rPr>
              <a:t>&amp;</a:t>
            </a:r>
            <a:r>
              <a:rPr lang="zh-CN" altLang="en-US" b="1" dirty="0">
                <a:solidFill>
                  <a:schemeClr val="tx1">
                    <a:lumMod val="65000"/>
                    <a:lumOff val="35000"/>
                  </a:schemeClr>
                </a:solidFill>
              </a:rPr>
              <a:t>答疑页</a:t>
            </a:r>
            <a:r>
              <a:rPr lang="en-US" altLang="zh-CN" b="1" dirty="0">
                <a:solidFill>
                  <a:schemeClr val="tx1">
                    <a:lumMod val="65000"/>
                    <a:lumOff val="35000"/>
                  </a:schemeClr>
                </a:solidFill>
              </a:rPr>
              <a:t>&amp;</a:t>
            </a:r>
            <a:r>
              <a:rPr lang="zh-CN" altLang="en-US" b="1" dirty="0">
                <a:solidFill>
                  <a:schemeClr val="tx1">
                    <a:lumMod val="65000"/>
                    <a:lumOff val="35000"/>
                  </a:schemeClr>
                </a:solidFill>
              </a:rPr>
              <a:t>答题室</a:t>
            </a:r>
          </a:p>
        </p:txBody>
      </p:sp>
    </p:spTree>
    <p:extLst>
      <p:ext uri="{BB962C8B-B14F-4D97-AF65-F5344CB8AC3E}">
        <p14:creationId xmlns:p14="http://schemas.microsoft.com/office/powerpoint/2010/main" val="1998274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pic>
        <p:nvPicPr>
          <p:cNvPr id="9" name="图片 8">
            <a:extLst>
              <a:ext uri="{FF2B5EF4-FFF2-40B4-BE49-F238E27FC236}">
                <a16:creationId xmlns:a16="http://schemas.microsoft.com/office/drawing/2014/main" id="{809E5B48-D1D5-4CB1-9A91-1C100AB96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023" y="917532"/>
            <a:ext cx="9132734" cy="5309687"/>
          </a:xfrm>
          <a:prstGeom prst="rect">
            <a:avLst/>
          </a:prstGeom>
        </p:spPr>
      </p:pic>
      <p:sp>
        <p:nvSpPr>
          <p:cNvPr id="10" name="文本框 9">
            <a:extLst>
              <a:ext uri="{FF2B5EF4-FFF2-40B4-BE49-F238E27FC236}">
                <a16:creationId xmlns:a16="http://schemas.microsoft.com/office/drawing/2014/main" id="{4896828A-0B7B-4F00-9E0F-44C6966F5DE3}"/>
              </a:ext>
            </a:extLst>
          </p:cNvPr>
          <p:cNvSpPr txBox="1"/>
          <p:nvPr/>
        </p:nvSpPr>
        <p:spPr>
          <a:xfrm>
            <a:off x="416231" y="3538776"/>
            <a:ext cx="646331" cy="369332"/>
          </a:xfrm>
          <a:prstGeom prst="rect">
            <a:avLst/>
          </a:prstGeom>
          <a:noFill/>
        </p:spPr>
        <p:txBody>
          <a:bodyPr wrap="none" rtlCol="0">
            <a:spAutoFit/>
          </a:bodyPr>
          <a:lstStyle/>
          <a:p>
            <a:r>
              <a:rPr lang="zh-CN" altLang="en-US" b="1" dirty="0">
                <a:solidFill>
                  <a:schemeClr val="tx1">
                    <a:lumMod val="65000"/>
                    <a:lumOff val="35000"/>
                  </a:schemeClr>
                </a:solidFill>
              </a:rPr>
              <a:t>主页</a:t>
            </a:r>
          </a:p>
        </p:txBody>
      </p:sp>
    </p:spTree>
    <p:extLst>
      <p:ext uri="{BB962C8B-B14F-4D97-AF65-F5344CB8AC3E}">
        <p14:creationId xmlns:p14="http://schemas.microsoft.com/office/powerpoint/2010/main" val="779541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sp>
        <p:nvSpPr>
          <p:cNvPr id="10" name="文本框 9">
            <a:extLst>
              <a:ext uri="{FF2B5EF4-FFF2-40B4-BE49-F238E27FC236}">
                <a16:creationId xmlns:a16="http://schemas.microsoft.com/office/drawing/2014/main" id="{4896828A-0B7B-4F00-9E0F-44C6966F5DE3}"/>
              </a:ext>
            </a:extLst>
          </p:cNvPr>
          <p:cNvSpPr txBox="1"/>
          <p:nvPr/>
        </p:nvSpPr>
        <p:spPr>
          <a:xfrm>
            <a:off x="416231" y="3538776"/>
            <a:ext cx="649537" cy="369332"/>
          </a:xfrm>
          <a:prstGeom prst="rect">
            <a:avLst/>
          </a:prstGeom>
          <a:noFill/>
        </p:spPr>
        <p:txBody>
          <a:bodyPr wrap="none" rtlCol="0">
            <a:spAutoFit/>
          </a:bodyPr>
          <a:lstStyle/>
          <a:p>
            <a:r>
              <a:rPr lang="zh-CN" altLang="en-US" b="1" dirty="0">
                <a:solidFill>
                  <a:schemeClr val="tx1">
                    <a:lumMod val="65000"/>
                    <a:lumOff val="35000"/>
                  </a:schemeClr>
                </a:solidFill>
              </a:rPr>
              <a:t>答疑</a:t>
            </a:r>
          </a:p>
        </p:txBody>
      </p:sp>
      <p:pic>
        <p:nvPicPr>
          <p:cNvPr id="3" name="图片 2">
            <a:extLst>
              <a:ext uri="{FF2B5EF4-FFF2-40B4-BE49-F238E27FC236}">
                <a16:creationId xmlns:a16="http://schemas.microsoft.com/office/drawing/2014/main" id="{3611E2C0-9AE7-45A9-AEE7-3A4307AC9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00" y="1152525"/>
            <a:ext cx="9067800" cy="4552950"/>
          </a:xfrm>
          <a:prstGeom prst="rect">
            <a:avLst/>
          </a:prstGeom>
        </p:spPr>
      </p:pic>
    </p:spTree>
    <p:extLst>
      <p:ext uri="{BB962C8B-B14F-4D97-AF65-F5344CB8AC3E}">
        <p14:creationId xmlns:p14="http://schemas.microsoft.com/office/powerpoint/2010/main" val="2490095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sp>
        <p:nvSpPr>
          <p:cNvPr id="10" name="文本框 9">
            <a:extLst>
              <a:ext uri="{FF2B5EF4-FFF2-40B4-BE49-F238E27FC236}">
                <a16:creationId xmlns:a16="http://schemas.microsoft.com/office/drawing/2014/main" id="{4896828A-0B7B-4F00-9E0F-44C6966F5DE3}"/>
              </a:ext>
            </a:extLst>
          </p:cNvPr>
          <p:cNvSpPr txBox="1"/>
          <p:nvPr/>
        </p:nvSpPr>
        <p:spPr>
          <a:xfrm>
            <a:off x="416231" y="3538776"/>
            <a:ext cx="649537" cy="369332"/>
          </a:xfrm>
          <a:prstGeom prst="rect">
            <a:avLst/>
          </a:prstGeom>
          <a:noFill/>
        </p:spPr>
        <p:txBody>
          <a:bodyPr wrap="none" rtlCol="0">
            <a:spAutoFit/>
          </a:bodyPr>
          <a:lstStyle/>
          <a:p>
            <a:r>
              <a:rPr lang="zh-CN" altLang="en-US" b="1" dirty="0">
                <a:solidFill>
                  <a:schemeClr val="tx1">
                    <a:lumMod val="65000"/>
                    <a:lumOff val="35000"/>
                  </a:schemeClr>
                </a:solidFill>
              </a:rPr>
              <a:t>答疑</a:t>
            </a:r>
          </a:p>
        </p:txBody>
      </p:sp>
      <p:pic>
        <p:nvPicPr>
          <p:cNvPr id="4" name="图片 3">
            <a:extLst>
              <a:ext uri="{FF2B5EF4-FFF2-40B4-BE49-F238E27FC236}">
                <a16:creationId xmlns:a16="http://schemas.microsoft.com/office/drawing/2014/main" id="{2DDEAE59-8EB9-4F47-AB5C-614E0639E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364" y="868641"/>
            <a:ext cx="8719272" cy="5340270"/>
          </a:xfrm>
          <a:prstGeom prst="rect">
            <a:avLst/>
          </a:prstGeom>
        </p:spPr>
      </p:pic>
    </p:spTree>
    <p:extLst>
      <p:ext uri="{BB962C8B-B14F-4D97-AF65-F5344CB8AC3E}">
        <p14:creationId xmlns:p14="http://schemas.microsoft.com/office/powerpoint/2010/main" val="3857811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sp>
        <p:nvSpPr>
          <p:cNvPr id="10" name="文本框 9">
            <a:extLst>
              <a:ext uri="{FF2B5EF4-FFF2-40B4-BE49-F238E27FC236}">
                <a16:creationId xmlns:a16="http://schemas.microsoft.com/office/drawing/2014/main" id="{4896828A-0B7B-4F00-9E0F-44C6966F5DE3}"/>
              </a:ext>
            </a:extLst>
          </p:cNvPr>
          <p:cNvSpPr txBox="1"/>
          <p:nvPr/>
        </p:nvSpPr>
        <p:spPr>
          <a:xfrm>
            <a:off x="416231" y="3538776"/>
            <a:ext cx="649537" cy="369332"/>
          </a:xfrm>
          <a:prstGeom prst="rect">
            <a:avLst/>
          </a:prstGeom>
          <a:noFill/>
        </p:spPr>
        <p:txBody>
          <a:bodyPr wrap="none" rtlCol="0">
            <a:spAutoFit/>
          </a:bodyPr>
          <a:lstStyle/>
          <a:p>
            <a:r>
              <a:rPr lang="zh-CN" altLang="en-US" b="1" dirty="0">
                <a:solidFill>
                  <a:schemeClr val="tx1">
                    <a:lumMod val="65000"/>
                    <a:lumOff val="35000"/>
                  </a:schemeClr>
                </a:solidFill>
              </a:rPr>
              <a:t>答疑</a:t>
            </a:r>
          </a:p>
        </p:txBody>
      </p:sp>
      <p:pic>
        <p:nvPicPr>
          <p:cNvPr id="4" name="图片 3">
            <a:extLst>
              <a:ext uri="{FF2B5EF4-FFF2-40B4-BE49-F238E27FC236}">
                <a16:creationId xmlns:a16="http://schemas.microsoft.com/office/drawing/2014/main" id="{2DDEAE59-8EB9-4F47-AB5C-614E0639E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364" y="868641"/>
            <a:ext cx="8719272" cy="5340270"/>
          </a:xfrm>
          <a:prstGeom prst="rect">
            <a:avLst/>
          </a:prstGeom>
        </p:spPr>
      </p:pic>
    </p:spTree>
    <p:extLst>
      <p:ext uri="{BB962C8B-B14F-4D97-AF65-F5344CB8AC3E}">
        <p14:creationId xmlns:p14="http://schemas.microsoft.com/office/powerpoint/2010/main" val="352454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矩形 18"/>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5312788" y="854001"/>
            <a:ext cx="194379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ONE</a:t>
            </a:r>
          </a:p>
        </p:txBody>
      </p:sp>
      <p:grpSp>
        <p:nvGrpSpPr>
          <p:cNvPr id="20" name="组合 19"/>
          <p:cNvGrpSpPr/>
          <p:nvPr/>
        </p:nvGrpSpPr>
        <p:grpSpPr>
          <a:xfrm>
            <a:off x="338188" y="358394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4100275" y="2850411"/>
            <a:ext cx="4368818" cy="830997"/>
          </a:xfrm>
          <a:prstGeom prst="rect">
            <a:avLst/>
          </a:prstGeom>
          <a:noFill/>
        </p:spPr>
        <p:txBody>
          <a:bodyPr wrap="square" rtlCol="0">
            <a:spAutoFit/>
          </a:bodyPr>
          <a:lstStyle/>
          <a:p>
            <a:pPr algn="dist"/>
            <a:r>
              <a:rPr lang="en-US" altLang="zh-CN" sz="4800" b="1" dirty="0">
                <a:solidFill>
                  <a:srgbClr val="767171"/>
                </a:solidFill>
                <a:latin typeface="Microsoft JhengHei" panose="020B0604030504040204" charset="-120"/>
                <a:ea typeface="Microsoft JhengHei" panose="020B0604030504040204" charset="-120"/>
              </a:rPr>
              <a:t>1.</a:t>
            </a:r>
            <a:r>
              <a:rPr lang="zh-CN" altLang="en-US" sz="4800" b="1" dirty="0">
                <a:solidFill>
                  <a:srgbClr val="767171"/>
                </a:solidFill>
                <a:latin typeface="Microsoft JhengHei" panose="020B0604030504040204" charset="-120"/>
                <a:ea typeface="Microsoft JhengHei" panose="020B0604030504040204" charset="-120"/>
              </a:rPr>
              <a:t>里程碑任务</a:t>
            </a:r>
            <a:endParaRPr lang="zh-CN" altLang="zh-CN" sz="4800" b="1" dirty="0">
              <a:solidFill>
                <a:schemeClr val="bg2">
                  <a:lumMod val="50000"/>
                </a:schemeClr>
              </a:solidFill>
              <a:latin typeface="方正姚体" panose="02010601030101010101" charset="-122"/>
              <a:ea typeface="方正姚体" panose="0201060103010101010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网页端界面原型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sp>
        <p:nvSpPr>
          <p:cNvPr id="10" name="文本框 9">
            <a:extLst>
              <a:ext uri="{FF2B5EF4-FFF2-40B4-BE49-F238E27FC236}">
                <a16:creationId xmlns:a16="http://schemas.microsoft.com/office/drawing/2014/main" id="{4896828A-0B7B-4F00-9E0F-44C6966F5DE3}"/>
              </a:ext>
            </a:extLst>
          </p:cNvPr>
          <p:cNvSpPr txBox="1"/>
          <p:nvPr/>
        </p:nvSpPr>
        <p:spPr>
          <a:xfrm>
            <a:off x="1513860" y="2842028"/>
            <a:ext cx="881973" cy="369332"/>
          </a:xfrm>
          <a:prstGeom prst="rect">
            <a:avLst/>
          </a:prstGeom>
          <a:noFill/>
        </p:spPr>
        <p:txBody>
          <a:bodyPr wrap="none" rtlCol="0">
            <a:spAutoFit/>
          </a:bodyPr>
          <a:lstStyle/>
          <a:p>
            <a:r>
              <a:rPr lang="zh-CN" altLang="en-US" b="1" dirty="0">
                <a:solidFill>
                  <a:schemeClr val="tx1">
                    <a:lumMod val="65000"/>
                    <a:lumOff val="35000"/>
                  </a:schemeClr>
                </a:solidFill>
              </a:rPr>
              <a:t>答疑室</a:t>
            </a:r>
          </a:p>
        </p:txBody>
      </p:sp>
      <p:pic>
        <p:nvPicPr>
          <p:cNvPr id="3" name="图片 2">
            <a:extLst>
              <a:ext uri="{FF2B5EF4-FFF2-40B4-BE49-F238E27FC236}">
                <a16:creationId xmlns:a16="http://schemas.microsoft.com/office/drawing/2014/main" id="{E60E67F2-B454-4ECA-A013-403661A4F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1573" y="531567"/>
            <a:ext cx="5594409" cy="5750812"/>
          </a:xfrm>
          <a:prstGeom prst="rect">
            <a:avLst/>
          </a:prstGeom>
        </p:spPr>
      </p:pic>
    </p:spTree>
    <p:extLst>
      <p:ext uri="{BB962C8B-B14F-4D97-AF65-F5344CB8AC3E}">
        <p14:creationId xmlns:p14="http://schemas.microsoft.com/office/powerpoint/2010/main" val="2794800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用例表</a:t>
              </a:r>
            </a:p>
          </p:txBody>
        </p:sp>
      </p:grpSp>
      <p:pic>
        <p:nvPicPr>
          <p:cNvPr id="3" name="图片 2">
            <a:extLst>
              <a:ext uri="{FF2B5EF4-FFF2-40B4-BE49-F238E27FC236}">
                <a16:creationId xmlns:a16="http://schemas.microsoft.com/office/drawing/2014/main" id="{F019E05C-A022-4AB5-8C77-5628A8D26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588" y="387605"/>
            <a:ext cx="5983376" cy="6470395"/>
          </a:xfrm>
          <a:prstGeom prst="rect">
            <a:avLst/>
          </a:prstGeom>
        </p:spPr>
      </p:pic>
      <p:sp>
        <p:nvSpPr>
          <p:cNvPr id="17" name="文本框 16">
            <a:extLst>
              <a:ext uri="{FF2B5EF4-FFF2-40B4-BE49-F238E27FC236}">
                <a16:creationId xmlns:a16="http://schemas.microsoft.com/office/drawing/2014/main" id="{447B3719-6D74-441E-91CE-5AE010ED3CB5}"/>
              </a:ext>
            </a:extLst>
          </p:cNvPr>
          <p:cNvSpPr txBox="1"/>
          <p:nvPr/>
        </p:nvSpPr>
        <p:spPr>
          <a:xfrm>
            <a:off x="9488507" y="6488668"/>
            <a:ext cx="2693366"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详情见各用户用例表</a:t>
            </a:r>
          </a:p>
        </p:txBody>
      </p:sp>
      <p:sp>
        <p:nvSpPr>
          <p:cNvPr id="4" name="文本框 3">
            <a:extLst>
              <a:ext uri="{FF2B5EF4-FFF2-40B4-BE49-F238E27FC236}">
                <a16:creationId xmlns:a16="http://schemas.microsoft.com/office/drawing/2014/main" id="{959BC92E-D8D2-47E2-A6ED-A0A7794DE3BE}"/>
              </a:ext>
            </a:extLst>
          </p:cNvPr>
          <p:cNvSpPr txBox="1"/>
          <p:nvPr/>
        </p:nvSpPr>
        <p:spPr>
          <a:xfrm>
            <a:off x="877996" y="2890519"/>
            <a:ext cx="1800493" cy="369332"/>
          </a:xfrm>
          <a:prstGeom prst="rect">
            <a:avLst/>
          </a:prstGeom>
          <a:noFill/>
        </p:spPr>
        <p:txBody>
          <a:bodyPr wrap="none" rtlCol="0">
            <a:spAutoFit/>
          </a:bodyPr>
          <a:lstStyle/>
          <a:p>
            <a:r>
              <a:rPr lang="zh-CN" altLang="en-US" b="1" dirty="0">
                <a:solidFill>
                  <a:schemeClr val="tx1">
                    <a:lumMod val="75000"/>
                    <a:lumOff val="25000"/>
                  </a:schemeClr>
                </a:solidFill>
              </a:rPr>
              <a:t>用户登陆用例表</a:t>
            </a:r>
          </a:p>
        </p:txBody>
      </p:sp>
      <p:sp>
        <p:nvSpPr>
          <p:cNvPr id="2" name="文本框 1">
            <a:extLst>
              <a:ext uri="{FF2B5EF4-FFF2-40B4-BE49-F238E27FC236}">
                <a16:creationId xmlns:a16="http://schemas.microsoft.com/office/drawing/2014/main" id="{EDA905AC-9FD3-43F1-BEAF-E4C410284577}"/>
              </a:ext>
            </a:extLst>
          </p:cNvPr>
          <p:cNvSpPr txBox="1"/>
          <p:nvPr/>
        </p:nvSpPr>
        <p:spPr>
          <a:xfrm>
            <a:off x="877996" y="3767559"/>
            <a:ext cx="1920719" cy="369332"/>
          </a:xfrm>
          <a:prstGeom prst="rect">
            <a:avLst/>
          </a:prstGeom>
          <a:noFill/>
        </p:spPr>
        <p:txBody>
          <a:bodyPr wrap="none" rtlCol="0">
            <a:spAutoFit/>
          </a:bodyPr>
          <a:lstStyle/>
          <a:p>
            <a:r>
              <a:rPr lang="zh-CN" altLang="en-US" b="1" dirty="0">
                <a:solidFill>
                  <a:schemeClr val="tx1">
                    <a:lumMod val="75000"/>
                    <a:lumOff val="25000"/>
                  </a:schemeClr>
                </a:solidFill>
              </a:rPr>
              <a:t>用例表合计</a:t>
            </a:r>
            <a:r>
              <a:rPr lang="en-US" altLang="zh-CN" b="1" dirty="0">
                <a:solidFill>
                  <a:schemeClr val="tx1">
                    <a:lumMod val="75000"/>
                    <a:lumOff val="25000"/>
                  </a:schemeClr>
                </a:solidFill>
              </a:rPr>
              <a:t>308</a:t>
            </a:r>
            <a:r>
              <a:rPr lang="zh-CN" altLang="en-US" b="1" dirty="0">
                <a:solidFill>
                  <a:schemeClr val="tx1">
                    <a:lumMod val="75000"/>
                    <a:lumOff val="25000"/>
                  </a:schemeClr>
                </a:solidFill>
              </a:rPr>
              <a:t>张</a:t>
            </a:r>
          </a:p>
        </p:txBody>
      </p:sp>
    </p:spTree>
    <p:extLst>
      <p:ext uri="{BB962C8B-B14F-4D97-AF65-F5344CB8AC3E}">
        <p14:creationId xmlns:p14="http://schemas.microsoft.com/office/powerpoint/2010/main" val="3304442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9DD1109-0D86-4E08-8BA3-D14372463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6592" y="206289"/>
            <a:ext cx="6517698" cy="6235343"/>
          </a:xfrm>
          <a:prstGeom prst="rect">
            <a:avLst/>
          </a:prstGeom>
        </p:spPr>
      </p:pic>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对话框图</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693366"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详情见各用户用例表</a:t>
            </a:r>
          </a:p>
        </p:txBody>
      </p:sp>
      <p:sp>
        <p:nvSpPr>
          <p:cNvPr id="10" name="文本框 9">
            <a:extLst>
              <a:ext uri="{FF2B5EF4-FFF2-40B4-BE49-F238E27FC236}">
                <a16:creationId xmlns:a16="http://schemas.microsoft.com/office/drawing/2014/main" id="{A3B561BB-7C92-44D8-A039-FADAA2A16C61}"/>
              </a:ext>
            </a:extLst>
          </p:cNvPr>
          <p:cNvSpPr txBox="1"/>
          <p:nvPr/>
        </p:nvSpPr>
        <p:spPr>
          <a:xfrm>
            <a:off x="877996" y="2890519"/>
            <a:ext cx="2044149" cy="369332"/>
          </a:xfrm>
          <a:prstGeom prst="rect">
            <a:avLst/>
          </a:prstGeom>
          <a:noFill/>
        </p:spPr>
        <p:txBody>
          <a:bodyPr wrap="none" rtlCol="0">
            <a:spAutoFit/>
          </a:bodyPr>
          <a:lstStyle/>
          <a:p>
            <a:r>
              <a:rPr lang="zh-CN" altLang="en-US" b="1" dirty="0">
                <a:solidFill>
                  <a:schemeClr val="tx1">
                    <a:lumMod val="75000"/>
                    <a:lumOff val="25000"/>
                  </a:schemeClr>
                </a:solidFill>
              </a:rPr>
              <a:t>用户登陆对话框图</a:t>
            </a:r>
          </a:p>
        </p:txBody>
      </p:sp>
      <p:sp>
        <p:nvSpPr>
          <p:cNvPr id="12" name="文本框 11">
            <a:extLst>
              <a:ext uri="{FF2B5EF4-FFF2-40B4-BE49-F238E27FC236}">
                <a16:creationId xmlns:a16="http://schemas.microsoft.com/office/drawing/2014/main" id="{CB8280CB-FDB7-418E-8578-836F5C78CFA0}"/>
              </a:ext>
            </a:extLst>
          </p:cNvPr>
          <p:cNvSpPr txBox="1"/>
          <p:nvPr/>
        </p:nvSpPr>
        <p:spPr>
          <a:xfrm>
            <a:off x="818684" y="3539777"/>
            <a:ext cx="2162772" cy="369332"/>
          </a:xfrm>
          <a:prstGeom prst="rect">
            <a:avLst/>
          </a:prstGeom>
          <a:noFill/>
        </p:spPr>
        <p:txBody>
          <a:bodyPr wrap="none" rtlCol="0">
            <a:spAutoFit/>
          </a:bodyPr>
          <a:lstStyle/>
          <a:p>
            <a:r>
              <a:rPr lang="zh-CN" altLang="en-US" b="1" dirty="0">
                <a:solidFill>
                  <a:schemeClr val="tx1">
                    <a:lumMod val="75000"/>
                    <a:lumOff val="25000"/>
                  </a:schemeClr>
                </a:solidFill>
              </a:rPr>
              <a:t>对话框图合计</a:t>
            </a:r>
            <a:r>
              <a:rPr lang="en-US" altLang="zh-CN" b="1" dirty="0">
                <a:solidFill>
                  <a:schemeClr val="tx1">
                    <a:lumMod val="75000"/>
                    <a:lumOff val="25000"/>
                  </a:schemeClr>
                </a:solidFill>
              </a:rPr>
              <a:t>196</a:t>
            </a:r>
            <a:r>
              <a:rPr lang="zh-CN" altLang="en-US" b="1" dirty="0">
                <a:solidFill>
                  <a:schemeClr val="tx1">
                    <a:lumMod val="75000"/>
                    <a:lumOff val="25000"/>
                  </a:schemeClr>
                </a:solidFill>
              </a:rPr>
              <a:t>张</a:t>
            </a:r>
          </a:p>
        </p:txBody>
      </p:sp>
    </p:spTree>
    <p:extLst>
      <p:ext uri="{BB962C8B-B14F-4D97-AF65-F5344CB8AC3E}">
        <p14:creationId xmlns:p14="http://schemas.microsoft.com/office/powerpoint/2010/main" val="3824789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非功能性需求</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7507288" y="6254669"/>
            <a:ext cx="4354077"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PRD2018-GO3-</a:t>
            </a:r>
            <a:r>
              <a:rPr lang="zh-CN" altLang="en-US" b="1" dirty="0">
                <a:solidFill>
                  <a:schemeClr val="tx1">
                    <a:lumMod val="65000"/>
                    <a:lumOff val="35000"/>
                  </a:schemeClr>
                </a:solidFill>
              </a:rPr>
              <a:t>需求规格说明书</a:t>
            </a:r>
          </a:p>
        </p:txBody>
      </p:sp>
      <p:sp>
        <p:nvSpPr>
          <p:cNvPr id="10" name="矩形 9">
            <a:extLst>
              <a:ext uri="{FF2B5EF4-FFF2-40B4-BE49-F238E27FC236}">
                <a16:creationId xmlns:a16="http://schemas.microsoft.com/office/drawing/2014/main" id="{6B1D10F3-68BE-4CC6-8466-18A1E7A705AF}"/>
              </a:ext>
            </a:extLst>
          </p:cNvPr>
          <p:cNvSpPr/>
          <p:nvPr/>
        </p:nvSpPr>
        <p:spPr>
          <a:xfrm>
            <a:off x="2185121" y="1410787"/>
            <a:ext cx="7821758" cy="1569660"/>
          </a:xfrm>
          <a:prstGeom prst="rect">
            <a:avLst/>
          </a:prstGeom>
        </p:spPr>
        <p:txBody>
          <a:bodyPr wrap="square">
            <a:spAutoFit/>
          </a:bodyPr>
          <a:lstStyle/>
          <a:p>
            <a:pPr algn="just">
              <a:spcAft>
                <a:spcPts val="0"/>
              </a:spcAft>
            </a:pPr>
            <a:r>
              <a:rPr lang="zh-CN" altLang="en-US" sz="2400" kern="100" dirty="0">
                <a:solidFill>
                  <a:schemeClr val="bg2">
                    <a:lumMod val="25000"/>
                  </a:schemeClr>
                </a:solidFill>
                <a:latin typeface="Calibri" panose="020F0502020204030204" pitchFamily="34" charset="0"/>
                <a:cs typeface="Times New Roman" panose="02020603050405020304" pitchFamily="18" charset="0"/>
              </a:rPr>
              <a:t>软件接口需求</a:t>
            </a:r>
            <a:endParaRPr lang="en-US" altLang="zh-CN" sz="2400" kern="100" dirty="0">
              <a:solidFill>
                <a:schemeClr val="bg2">
                  <a:lumMod val="25000"/>
                </a:schemeClr>
              </a:solidFill>
              <a:latin typeface="Calibri" panose="020F0502020204030204" pitchFamily="3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服务器操作系统：</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Linux</a:t>
            </a:r>
            <a:endParaRPr lang="zh-CN" altLang="zh-CN" sz="2400" kern="100" dirty="0">
              <a:solidFill>
                <a:schemeClr val="bg2">
                  <a:lumMod val="25000"/>
                </a:schemeClr>
              </a:solidFill>
              <a:latin typeface="Calibri" panose="020F0502020204030204" pitchFamily="34" charset="0"/>
              <a:cs typeface="Times New Roman" panose="02020603050405020304" pitchFamily="18" charset="0"/>
            </a:endParaRP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客户端操作系统：</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Windows 7/8/10</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IOS</a:t>
            </a:r>
            <a:r>
              <a:rPr lang="zh-CN" altLang="zh-CN" sz="2400" kern="100" dirty="0">
                <a:solidFill>
                  <a:schemeClr val="bg2">
                    <a:lumMod val="25000"/>
                  </a:schemeClr>
                </a:solidFill>
                <a:latin typeface="Calibri" panose="020F0502020204030204" pitchFamily="34" charset="0"/>
                <a:cs typeface="Times New Roman" panose="02020603050405020304" pitchFamily="18" charset="0"/>
              </a:rPr>
              <a:t>，</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Android</a:t>
            </a:r>
            <a:endParaRPr lang="zh-CN" altLang="zh-CN" sz="2400" kern="100" dirty="0">
              <a:solidFill>
                <a:schemeClr val="bg2">
                  <a:lumMod val="25000"/>
                </a:schemeClr>
              </a:solidFill>
              <a:latin typeface="Calibri" panose="020F0502020204030204" pitchFamily="34" charset="0"/>
              <a:cs typeface="Times New Roman" panose="02020603050405020304" pitchFamily="18" charset="0"/>
            </a:endParaRPr>
          </a:p>
          <a:p>
            <a:r>
              <a:rPr lang="en-US" altLang="zh-CN" sz="2400" dirty="0">
                <a:solidFill>
                  <a:schemeClr val="bg2">
                    <a:lumMod val="25000"/>
                  </a:schemeClr>
                </a:solidFill>
                <a:latin typeface="Calibri" panose="020F0502020204030204" pitchFamily="34" charset="0"/>
                <a:cs typeface="Times New Roman" panose="02020603050405020304" pitchFamily="18" charset="0"/>
              </a:rPr>
              <a:t>	</a:t>
            </a:r>
            <a:r>
              <a:rPr lang="zh-CN" altLang="zh-CN" sz="2400" dirty="0">
                <a:solidFill>
                  <a:schemeClr val="bg2">
                    <a:lumMod val="25000"/>
                  </a:schemeClr>
                </a:solidFill>
                <a:latin typeface="Calibri" panose="020F0502020204030204" pitchFamily="34" charset="0"/>
                <a:cs typeface="Times New Roman" panose="02020603050405020304" pitchFamily="18" charset="0"/>
              </a:rPr>
              <a:t>客户端浏览器：</a:t>
            </a:r>
            <a:r>
              <a:rPr lang="en-US" altLang="zh-CN" sz="2400" dirty="0">
                <a:solidFill>
                  <a:schemeClr val="bg2">
                    <a:lumMod val="25000"/>
                  </a:schemeClr>
                </a:solidFill>
                <a:latin typeface="Calibri" panose="020F0502020204030204" pitchFamily="34" charset="0"/>
                <a:cs typeface="Times New Roman" panose="02020603050405020304" pitchFamily="18" charset="0"/>
              </a:rPr>
              <a:t>Internet Explorer</a:t>
            </a:r>
            <a:r>
              <a:rPr lang="zh-CN" altLang="zh-CN" sz="2400" dirty="0">
                <a:solidFill>
                  <a:schemeClr val="bg2">
                    <a:lumMod val="25000"/>
                  </a:schemeClr>
                </a:solidFill>
                <a:latin typeface="Calibri" panose="020F0502020204030204" pitchFamily="34" charset="0"/>
                <a:cs typeface="Times New Roman" panose="02020603050405020304" pitchFamily="18" charset="0"/>
              </a:rPr>
              <a:t>，</a:t>
            </a:r>
            <a:r>
              <a:rPr lang="en-US" altLang="zh-CN" sz="2400" dirty="0" err="1">
                <a:solidFill>
                  <a:schemeClr val="bg2">
                    <a:lumMod val="25000"/>
                  </a:schemeClr>
                </a:solidFill>
                <a:latin typeface="Calibri" panose="020F0502020204030204" pitchFamily="34" charset="0"/>
                <a:cs typeface="Times New Roman" panose="02020603050405020304" pitchFamily="18" charset="0"/>
              </a:rPr>
              <a:t>FireFox</a:t>
            </a:r>
            <a:r>
              <a:rPr lang="zh-CN" altLang="zh-CN" sz="2400" dirty="0">
                <a:solidFill>
                  <a:schemeClr val="bg2">
                    <a:lumMod val="25000"/>
                  </a:schemeClr>
                </a:solidFill>
                <a:latin typeface="Calibri" panose="020F0502020204030204" pitchFamily="34" charset="0"/>
                <a:cs typeface="Times New Roman" panose="02020603050405020304" pitchFamily="18" charset="0"/>
              </a:rPr>
              <a:t>，</a:t>
            </a:r>
            <a:r>
              <a:rPr lang="en-US" altLang="zh-CN" sz="2400" dirty="0" err="1">
                <a:solidFill>
                  <a:schemeClr val="bg2">
                    <a:lumMod val="25000"/>
                  </a:schemeClr>
                </a:solidFill>
                <a:latin typeface="Calibri" panose="020F0502020204030204" pitchFamily="34" charset="0"/>
                <a:cs typeface="Times New Roman" panose="02020603050405020304" pitchFamily="18" charset="0"/>
              </a:rPr>
              <a:t>Chrom</a:t>
            </a:r>
            <a:endParaRPr lang="zh-CN" altLang="en-US" dirty="0">
              <a:solidFill>
                <a:schemeClr val="bg2">
                  <a:lumMod val="25000"/>
                </a:schemeClr>
              </a:solidFill>
            </a:endParaRPr>
          </a:p>
        </p:txBody>
      </p:sp>
      <p:sp>
        <p:nvSpPr>
          <p:cNvPr id="11" name="矩形 10">
            <a:extLst>
              <a:ext uri="{FF2B5EF4-FFF2-40B4-BE49-F238E27FC236}">
                <a16:creationId xmlns:a16="http://schemas.microsoft.com/office/drawing/2014/main" id="{BA83DE61-981F-48CC-B6C9-CE52FA58ACEA}"/>
              </a:ext>
            </a:extLst>
          </p:cNvPr>
          <p:cNvSpPr/>
          <p:nvPr/>
        </p:nvSpPr>
        <p:spPr>
          <a:xfrm>
            <a:off x="2109724" y="3435927"/>
            <a:ext cx="3840164" cy="1938992"/>
          </a:xfrm>
          <a:prstGeom prst="rect">
            <a:avLst/>
          </a:prstGeom>
        </p:spPr>
        <p:txBody>
          <a:bodyPr wrap="square">
            <a:spAutoFit/>
          </a:bodyPr>
          <a:lstStyle/>
          <a:p>
            <a:pPr algn="just">
              <a:spcAft>
                <a:spcPts val="0"/>
              </a:spcAft>
            </a:pPr>
            <a:r>
              <a:rPr lang="zh-CN" altLang="en-US" sz="2400" kern="100" dirty="0">
                <a:solidFill>
                  <a:schemeClr val="bg2">
                    <a:lumMod val="25000"/>
                  </a:schemeClr>
                </a:solidFill>
                <a:latin typeface="Calibri" panose="020F0502020204030204" pitchFamily="34" charset="0"/>
                <a:cs typeface="Times New Roman" panose="02020603050405020304" pitchFamily="18" charset="0"/>
              </a:rPr>
              <a:t>主流</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web</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服务器硬件：</a:t>
            </a:r>
            <a:endParaRPr lang="en-US" altLang="zh-CN" sz="2400" kern="100" dirty="0">
              <a:solidFill>
                <a:schemeClr val="bg2">
                  <a:lumMod val="25000"/>
                </a:schemeClr>
              </a:solidFill>
              <a:latin typeface="Calibri" panose="020F0502020204030204" pitchFamily="34" charset="0"/>
              <a:cs typeface="Times New Roman" panose="02020603050405020304" pitchFamily="18" charset="0"/>
            </a:endParaRPr>
          </a:p>
          <a:p>
            <a:pPr>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四核八线程 主</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2.4GHz64GB</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内存</a:t>
            </a:r>
            <a:endParaRPr lang="en-US" altLang="zh-CN" sz="2400" kern="100" dirty="0">
              <a:solidFill>
                <a:schemeClr val="bg2">
                  <a:lumMod val="25000"/>
                </a:schemeClr>
              </a:solidFill>
              <a:latin typeface="Calibri" panose="020F0502020204030204" pitchFamily="34" charset="0"/>
              <a:cs typeface="Times New Roman" panose="02020603050405020304" pitchFamily="18" charset="0"/>
            </a:endParaRPr>
          </a:p>
          <a:p>
            <a:pPr>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16G DDR4</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内存</a:t>
            </a:r>
            <a:endParaRPr lang="en-US" altLang="zh-CN" sz="2400" kern="100" dirty="0">
              <a:solidFill>
                <a:schemeClr val="bg2">
                  <a:lumMod val="25000"/>
                </a:schemeClr>
              </a:solidFill>
              <a:latin typeface="Calibri" panose="020F0502020204030204" pitchFamily="34" charset="0"/>
              <a:cs typeface="Times New Roman" panose="02020603050405020304" pitchFamily="18" charset="0"/>
            </a:endParaRPr>
          </a:p>
          <a:p>
            <a:pPr>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512G SSD</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固态硬盘</a:t>
            </a:r>
            <a:endParaRPr lang="zh-CN" altLang="zh-CN" sz="2400" kern="100" dirty="0">
              <a:solidFill>
                <a:schemeClr val="bg2">
                  <a:lumMod val="25000"/>
                </a:schemeClr>
              </a:solidFill>
              <a:latin typeface="Calibri" panose="020F0502020204030204" pitchFamily="34" charset="0"/>
              <a:cs typeface="Times New Roman" panose="02020603050405020304" pitchFamily="18" charset="0"/>
            </a:endParaRPr>
          </a:p>
        </p:txBody>
      </p:sp>
      <p:sp>
        <p:nvSpPr>
          <p:cNvPr id="12" name="矩形 11">
            <a:extLst>
              <a:ext uri="{FF2B5EF4-FFF2-40B4-BE49-F238E27FC236}">
                <a16:creationId xmlns:a16="http://schemas.microsoft.com/office/drawing/2014/main" id="{F3400172-0B6B-4C1C-B436-4A6030F90027}"/>
              </a:ext>
            </a:extLst>
          </p:cNvPr>
          <p:cNvSpPr/>
          <p:nvPr/>
        </p:nvSpPr>
        <p:spPr>
          <a:xfrm>
            <a:off x="6647543" y="3429000"/>
            <a:ext cx="4768602" cy="2677656"/>
          </a:xfrm>
          <a:prstGeom prst="rect">
            <a:avLst/>
          </a:prstGeom>
        </p:spPr>
        <p:txBody>
          <a:bodyPr wrap="square">
            <a:spAutoFit/>
          </a:bodyPr>
          <a:lstStyle/>
          <a:p>
            <a:pPr algn="just">
              <a:spcAft>
                <a:spcPts val="0"/>
              </a:spcAft>
            </a:pPr>
            <a:r>
              <a:rPr lang="zh-CN" altLang="en-US" sz="2400" kern="100" dirty="0">
                <a:solidFill>
                  <a:schemeClr val="bg2">
                    <a:lumMod val="25000"/>
                  </a:schemeClr>
                </a:solidFill>
                <a:latin typeface="Calibri" panose="020F0502020204030204" pitchFamily="34" charset="0"/>
                <a:cs typeface="Times New Roman" panose="02020603050405020304" pitchFamily="18" charset="0"/>
              </a:rPr>
              <a:t>网络环境：</a:t>
            </a: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浙江大学城市学院校园内网宽带</a:t>
            </a: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浙江大学城市学院无线网</a:t>
            </a:r>
          </a:p>
          <a:p>
            <a:pPr algn="just">
              <a:spcAft>
                <a:spcPts val="0"/>
              </a:spcAft>
            </a:pPr>
            <a:r>
              <a:rPr lang="zh-CN" altLang="en-US" sz="2400" kern="100" dirty="0">
                <a:solidFill>
                  <a:schemeClr val="bg2">
                    <a:lumMod val="25000"/>
                  </a:schemeClr>
                </a:solidFill>
                <a:latin typeface="Calibri" panose="020F0502020204030204" pitchFamily="34" charset="0"/>
                <a:cs typeface="Times New Roman" panose="02020603050405020304" pitchFamily="18" charset="0"/>
              </a:rPr>
              <a:t>注：手机端用户通过浙江大学城市学院无线网接入</a:t>
            </a:r>
          </a:p>
          <a:p>
            <a:pPr algn="just">
              <a:spcAft>
                <a:spcPts val="0"/>
              </a:spcAft>
            </a:pPr>
            <a:endParaRPr lang="zh-CN" altLang="zh-CN" sz="2400" kern="100" dirty="0">
              <a:solidFill>
                <a:schemeClr val="bg2">
                  <a:lumMod val="25000"/>
                </a:schemeClr>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27755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非功能性需求</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7507288" y="6254669"/>
            <a:ext cx="4354077"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a:t>
            </a:r>
            <a:r>
              <a:rPr lang="en-US" altLang="zh-CN" b="1" dirty="0">
                <a:solidFill>
                  <a:schemeClr val="tx1">
                    <a:lumMod val="65000"/>
                    <a:lumOff val="35000"/>
                  </a:schemeClr>
                </a:solidFill>
              </a:rPr>
              <a:t>PRD2018-GO3-</a:t>
            </a:r>
            <a:r>
              <a:rPr lang="zh-CN" altLang="en-US" b="1" dirty="0">
                <a:solidFill>
                  <a:schemeClr val="tx1">
                    <a:lumMod val="65000"/>
                    <a:lumOff val="35000"/>
                  </a:schemeClr>
                </a:solidFill>
              </a:rPr>
              <a:t>需求规格说明书</a:t>
            </a:r>
          </a:p>
        </p:txBody>
      </p:sp>
      <p:sp>
        <p:nvSpPr>
          <p:cNvPr id="10" name="矩形 9">
            <a:extLst>
              <a:ext uri="{FF2B5EF4-FFF2-40B4-BE49-F238E27FC236}">
                <a16:creationId xmlns:a16="http://schemas.microsoft.com/office/drawing/2014/main" id="{6B1D10F3-68BE-4CC6-8466-18A1E7A705AF}"/>
              </a:ext>
            </a:extLst>
          </p:cNvPr>
          <p:cNvSpPr/>
          <p:nvPr/>
        </p:nvSpPr>
        <p:spPr>
          <a:xfrm>
            <a:off x="1643463" y="1481781"/>
            <a:ext cx="4174115" cy="3416320"/>
          </a:xfrm>
          <a:prstGeom prst="rect">
            <a:avLst/>
          </a:prstGeom>
        </p:spPr>
        <p:txBody>
          <a:bodyPr wrap="square">
            <a:spAutoFit/>
          </a:bodyPr>
          <a:lstStyle/>
          <a:p>
            <a:pPr algn="just">
              <a:spcAft>
                <a:spcPts val="0"/>
              </a:spcAft>
            </a:pPr>
            <a:r>
              <a:rPr lang="zh-CN" altLang="en-US" sz="2400" b="1" kern="100" dirty="0">
                <a:solidFill>
                  <a:schemeClr val="bg2">
                    <a:lumMod val="25000"/>
                  </a:schemeClr>
                </a:solidFill>
                <a:latin typeface="Calibri" panose="020F0502020204030204" pitchFamily="34" charset="0"/>
                <a:cs typeface="Times New Roman" panose="02020603050405020304" pitchFamily="18" charset="0"/>
              </a:rPr>
              <a:t>适用性：</a:t>
            </a: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系统界面简单，不存在难以理解或执行的操作。</a:t>
            </a: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大部分操作可以通过多种流程完成。</a:t>
            </a: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系统在学期内每天平均工作时间至少为</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16</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小时（</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8</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点到</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24</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点）的工作情况下，保证系统正常稳定运行。</a:t>
            </a:r>
          </a:p>
        </p:txBody>
      </p:sp>
      <p:sp>
        <p:nvSpPr>
          <p:cNvPr id="11" name="矩形 10">
            <a:extLst>
              <a:ext uri="{FF2B5EF4-FFF2-40B4-BE49-F238E27FC236}">
                <a16:creationId xmlns:a16="http://schemas.microsoft.com/office/drawing/2014/main" id="{BA83DE61-981F-48CC-B6C9-CE52FA58ACEA}"/>
              </a:ext>
            </a:extLst>
          </p:cNvPr>
          <p:cNvSpPr/>
          <p:nvPr/>
        </p:nvSpPr>
        <p:spPr>
          <a:xfrm>
            <a:off x="6708373" y="2090172"/>
            <a:ext cx="3840164" cy="2677656"/>
          </a:xfrm>
          <a:prstGeom prst="rect">
            <a:avLst/>
          </a:prstGeom>
        </p:spPr>
        <p:txBody>
          <a:bodyPr wrap="square">
            <a:spAutoFit/>
          </a:bodyPr>
          <a:lstStyle/>
          <a:p>
            <a:pPr algn="just">
              <a:spcAft>
                <a:spcPts val="0"/>
              </a:spcAft>
            </a:pPr>
            <a:r>
              <a:rPr lang="zh-CN" altLang="en-US" sz="2400" b="1" kern="100" dirty="0">
                <a:solidFill>
                  <a:schemeClr val="bg2">
                    <a:lumMod val="25000"/>
                  </a:schemeClr>
                </a:solidFill>
                <a:latin typeface="Calibri" panose="020F0502020204030204" pitchFamily="34" charset="0"/>
                <a:cs typeface="Times New Roman" panose="02020603050405020304" pitchFamily="18" charset="0"/>
              </a:rPr>
              <a:t>性能：</a:t>
            </a:r>
          </a:p>
          <a:p>
            <a:pPr algn="just">
              <a:spcAft>
                <a:spcPts val="0"/>
              </a:spcAft>
            </a:pPr>
            <a:r>
              <a:rPr lang="zh-CN" altLang="en-US" sz="2400" kern="100" dirty="0">
                <a:solidFill>
                  <a:schemeClr val="bg2">
                    <a:lumMod val="25000"/>
                  </a:schemeClr>
                </a:solidFill>
                <a:latin typeface="Calibri" panose="020F0502020204030204" pitchFamily="34" charset="0"/>
                <a:cs typeface="Times New Roman" panose="02020603050405020304" pitchFamily="18" charset="0"/>
              </a:rPr>
              <a:t>支持</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300</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人同时在线，每个页面的平均响应时间小于</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1</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秒。</a:t>
            </a:r>
          </a:p>
          <a:p>
            <a:pPr algn="just">
              <a:spcAft>
                <a:spcPts val="0"/>
              </a:spcAft>
            </a:pPr>
            <a:r>
              <a:rPr lang="zh-CN" altLang="en-US" sz="2400" kern="100" dirty="0">
                <a:solidFill>
                  <a:schemeClr val="bg2">
                    <a:lumMod val="25000"/>
                  </a:schemeClr>
                </a:solidFill>
                <a:latin typeface="Calibri" panose="020F0502020204030204" pitchFamily="34" charset="0"/>
                <a:cs typeface="Times New Roman" panose="02020603050405020304" pitchFamily="18" charset="0"/>
              </a:rPr>
              <a:t>支持</a:t>
            </a:r>
            <a:r>
              <a:rPr lang="en-US" altLang="zh-CN" sz="2400" kern="100" dirty="0">
                <a:solidFill>
                  <a:schemeClr val="bg2">
                    <a:lumMod val="25000"/>
                  </a:schemeClr>
                </a:solidFill>
                <a:latin typeface="Calibri" panose="020F0502020204030204" pitchFamily="34" charset="0"/>
                <a:cs typeface="Times New Roman" panose="02020603050405020304" pitchFamily="18" charset="0"/>
              </a:rPr>
              <a:t>300</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人同时上传或下载资源，对于资源的传输要对客户端进行限流。</a:t>
            </a:r>
          </a:p>
        </p:txBody>
      </p:sp>
      <p:sp>
        <p:nvSpPr>
          <p:cNvPr id="12" name="矩形 11">
            <a:extLst>
              <a:ext uri="{FF2B5EF4-FFF2-40B4-BE49-F238E27FC236}">
                <a16:creationId xmlns:a16="http://schemas.microsoft.com/office/drawing/2014/main" id="{F3400172-0B6B-4C1C-B436-4A6030F90027}"/>
              </a:ext>
            </a:extLst>
          </p:cNvPr>
          <p:cNvSpPr/>
          <p:nvPr/>
        </p:nvSpPr>
        <p:spPr>
          <a:xfrm>
            <a:off x="1643463" y="5003798"/>
            <a:ext cx="4768602" cy="1200329"/>
          </a:xfrm>
          <a:prstGeom prst="rect">
            <a:avLst/>
          </a:prstGeom>
        </p:spPr>
        <p:txBody>
          <a:bodyPr wrap="square">
            <a:spAutoFit/>
          </a:bodyPr>
          <a:lstStyle/>
          <a:p>
            <a:pPr algn="just">
              <a:spcAft>
                <a:spcPts val="0"/>
              </a:spcAft>
            </a:pPr>
            <a:r>
              <a:rPr lang="zh-CN" altLang="en-US" sz="2400" b="1" kern="100" dirty="0">
                <a:solidFill>
                  <a:schemeClr val="bg2">
                    <a:lumMod val="25000"/>
                  </a:schemeClr>
                </a:solidFill>
                <a:latin typeface="Calibri" panose="020F0502020204030204" pitchFamily="34" charset="0"/>
                <a:cs typeface="Times New Roman" panose="02020603050405020304" pitchFamily="18" charset="0"/>
              </a:rPr>
              <a:t>安全性：</a:t>
            </a:r>
          </a:p>
          <a:p>
            <a:pPr algn="just">
              <a:spcAft>
                <a:spcPts val="0"/>
              </a:spcAft>
            </a:pPr>
            <a:r>
              <a:rPr lang="en-US" altLang="zh-CN" sz="2400" kern="100" dirty="0">
                <a:solidFill>
                  <a:schemeClr val="bg2">
                    <a:lumMod val="25000"/>
                  </a:schemeClr>
                </a:solidFill>
                <a:latin typeface="Calibri" panose="020F0502020204030204" pitchFamily="34" charset="0"/>
                <a:cs typeface="Times New Roman" panose="02020603050405020304" pitchFamily="18" charset="0"/>
              </a:rPr>
              <a:t>	</a:t>
            </a:r>
            <a:r>
              <a:rPr lang="zh-CN" altLang="en-US" sz="2400" kern="100" dirty="0">
                <a:solidFill>
                  <a:schemeClr val="bg2">
                    <a:lumMod val="25000"/>
                  </a:schemeClr>
                </a:solidFill>
                <a:latin typeface="Calibri" panose="020F0502020204030204" pitchFamily="34" charset="0"/>
                <a:cs typeface="Times New Roman" panose="02020603050405020304" pitchFamily="18" charset="0"/>
              </a:rPr>
              <a:t>账户需实名认证并绑定学号或教工号以验证学生或老师身份。</a:t>
            </a:r>
          </a:p>
        </p:txBody>
      </p:sp>
    </p:spTree>
    <p:extLst>
      <p:ext uri="{BB962C8B-B14F-4D97-AF65-F5344CB8AC3E}">
        <p14:creationId xmlns:p14="http://schemas.microsoft.com/office/powerpoint/2010/main" val="2244700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用户代表</a:t>
              </a:r>
            </a:p>
          </p:txBody>
        </p:sp>
      </p:grpSp>
      <p:graphicFrame>
        <p:nvGraphicFramePr>
          <p:cNvPr id="3" name="表格 2">
            <a:extLst>
              <a:ext uri="{FF2B5EF4-FFF2-40B4-BE49-F238E27FC236}">
                <a16:creationId xmlns:a16="http://schemas.microsoft.com/office/drawing/2014/main" id="{9FB62E00-6076-4201-893F-E04A051BCDE9}"/>
              </a:ext>
            </a:extLst>
          </p:cNvPr>
          <p:cNvGraphicFramePr>
            <a:graphicFrameLocks noGrp="1"/>
          </p:cNvGraphicFramePr>
          <p:nvPr>
            <p:extLst>
              <p:ext uri="{D42A27DB-BD31-4B8C-83A1-F6EECF244321}">
                <p14:modId xmlns:p14="http://schemas.microsoft.com/office/powerpoint/2010/main" val="4099792441"/>
              </p:ext>
            </p:extLst>
          </p:nvPr>
        </p:nvGraphicFramePr>
        <p:xfrm>
          <a:off x="551180" y="1285729"/>
          <a:ext cx="11225184" cy="4924642"/>
        </p:xfrm>
        <a:graphic>
          <a:graphicData uri="http://schemas.openxmlformats.org/drawingml/2006/table">
            <a:tbl>
              <a:tblPr firstRow="1" firstCol="1" bandRow="1">
                <a:tableStyleId>{F5AB1C69-6EDB-4FF4-983F-18BD219EF322}</a:tableStyleId>
              </a:tblPr>
              <a:tblGrid>
                <a:gridCol w="834275">
                  <a:extLst>
                    <a:ext uri="{9D8B030D-6E8A-4147-A177-3AD203B41FA5}">
                      <a16:colId xmlns:a16="http://schemas.microsoft.com/office/drawing/2014/main" val="712036378"/>
                    </a:ext>
                  </a:extLst>
                </a:gridCol>
                <a:gridCol w="734290">
                  <a:extLst>
                    <a:ext uri="{9D8B030D-6E8A-4147-A177-3AD203B41FA5}">
                      <a16:colId xmlns:a16="http://schemas.microsoft.com/office/drawing/2014/main" val="962703050"/>
                    </a:ext>
                  </a:extLst>
                </a:gridCol>
                <a:gridCol w="789710">
                  <a:extLst>
                    <a:ext uri="{9D8B030D-6E8A-4147-A177-3AD203B41FA5}">
                      <a16:colId xmlns:a16="http://schemas.microsoft.com/office/drawing/2014/main" val="2237112951"/>
                    </a:ext>
                  </a:extLst>
                </a:gridCol>
                <a:gridCol w="2646218">
                  <a:extLst>
                    <a:ext uri="{9D8B030D-6E8A-4147-A177-3AD203B41FA5}">
                      <a16:colId xmlns:a16="http://schemas.microsoft.com/office/drawing/2014/main" val="1014334864"/>
                    </a:ext>
                  </a:extLst>
                </a:gridCol>
                <a:gridCol w="2313709">
                  <a:extLst>
                    <a:ext uri="{9D8B030D-6E8A-4147-A177-3AD203B41FA5}">
                      <a16:colId xmlns:a16="http://schemas.microsoft.com/office/drawing/2014/main" val="212912559"/>
                    </a:ext>
                  </a:extLst>
                </a:gridCol>
                <a:gridCol w="2272145">
                  <a:extLst>
                    <a:ext uri="{9D8B030D-6E8A-4147-A177-3AD203B41FA5}">
                      <a16:colId xmlns:a16="http://schemas.microsoft.com/office/drawing/2014/main" val="1819789356"/>
                    </a:ext>
                  </a:extLst>
                </a:gridCol>
                <a:gridCol w="1634837">
                  <a:extLst>
                    <a:ext uri="{9D8B030D-6E8A-4147-A177-3AD203B41FA5}">
                      <a16:colId xmlns:a16="http://schemas.microsoft.com/office/drawing/2014/main" val="3458724962"/>
                    </a:ext>
                  </a:extLst>
                </a:gridCol>
              </a:tblGrid>
              <a:tr h="193476">
                <a:tc>
                  <a:txBody>
                    <a:bodyPr/>
                    <a:lstStyle/>
                    <a:p>
                      <a:pPr>
                        <a:lnSpc>
                          <a:spcPct val="107000"/>
                        </a:lnSpc>
                        <a:spcAft>
                          <a:spcPts val="0"/>
                        </a:spcAft>
                      </a:pPr>
                      <a:r>
                        <a:rPr lang="zh-CN" sz="1400">
                          <a:effectLst/>
                        </a:rPr>
                        <a:t>用户类别</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用户姓名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当前身份</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用户简介</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权力</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责任</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利益</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105808361"/>
                  </a:ext>
                </a:extLst>
              </a:tr>
              <a:tr h="991096">
                <a:tc>
                  <a:txBody>
                    <a:bodyPr/>
                    <a:lstStyle/>
                    <a:p>
                      <a:pPr>
                        <a:lnSpc>
                          <a:spcPct val="107000"/>
                        </a:lnSpc>
                        <a:spcAft>
                          <a:spcPts val="0"/>
                        </a:spcAft>
                      </a:pPr>
                      <a:r>
                        <a:rPr lang="zh-CN" sz="1400">
                          <a:effectLst/>
                        </a:rPr>
                        <a:t>客户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杨枨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项目下达者</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拥有非常丰富的项目开发经验，对该项目的要求较高</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主导整个项目大致开发方向。确定项目最后验收条件，决定系统界面布局与风格</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提供自己对于系统界面风格和布局的要求，为系统应具备的或已设计的功能提出建议</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最终项目成果的拥有者</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3917047786"/>
                  </a:ext>
                </a:extLst>
              </a:tr>
              <a:tr h="791691">
                <a:tc>
                  <a:txBody>
                    <a:bodyPr/>
                    <a:lstStyle/>
                    <a:p>
                      <a:pPr>
                        <a:lnSpc>
                          <a:spcPct val="107000"/>
                        </a:lnSpc>
                        <a:spcAft>
                          <a:spcPts val="0"/>
                        </a:spcAft>
                      </a:pPr>
                      <a:r>
                        <a:rPr lang="zh-CN" sz="1400">
                          <a:effectLst/>
                        </a:rPr>
                        <a:t>教师用户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杨枨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教师用户代表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软件工程专业优秀教师，拥有丰富的软件工程系列课程的教学经验</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主导本系统教师用户功能点的取舍。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根据初步拟定的教师用例，向项目组提供关于教师用户的相关功能点。</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完成的系统将尽可能地满足其关于教师功能方面的需求。</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004724364"/>
                  </a:ext>
                </a:extLst>
              </a:tr>
              <a:tr h="791691">
                <a:tc>
                  <a:txBody>
                    <a:bodyPr/>
                    <a:lstStyle/>
                    <a:p>
                      <a:pPr>
                        <a:lnSpc>
                          <a:spcPct val="107000"/>
                        </a:lnSpc>
                        <a:spcAft>
                          <a:spcPts val="0"/>
                        </a:spcAft>
                      </a:pPr>
                      <a:r>
                        <a:rPr lang="zh-CN" sz="1400">
                          <a:effectLst/>
                        </a:rPr>
                        <a:t>学生用户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王飞刚</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学生用户代表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浙江大学城市学院软件工程专业学生，渴望与同学老师进行专业知识的交流，对该类型的教学辅助系统有一定的需求。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主导本系统学生用户功能点的取舍。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根据初步拟定的学生用例，向项目组提供关于学生用户的相关功能点。</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完成的系统将尽可能地满足其关于学生功能方面的需求。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2674064398"/>
                  </a:ext>
                </a:extLst>
              </a:tr>
              <a:tr h="791691">
                <a:tc>
                  <a:txBody>
                    <a:bodyPr/>
                    <a:lstStyle/>
                    <a:p>
                      <a:pPr>
                        <a:lnSpc>
                          <a:spcPct val="107000"/>
                        </a:lnSpc>
                        <a:spcAft>
                          <a:spcPts val="0"/>
                        </a:spcAft>
                      </a:pPr>
                      <a:r>
                        <a:rPr lang="zh-CN" sz="1400">
                          <a:effectLst/>
                        </a:rPr>
                        <a:t>游客用户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冯炫霖</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游客用户代表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浙江大学城市学院学生，对软件工程和计算机相关专业感兴趣，希望能借助一个交流软件工程专业知识的平台来获取相关信息</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辅助本系统游客用户功能点的取舍。</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根据初步拟定的游客用例，向项目组提供关于游客用户的相关功能点。</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完成的系统将尽可能地满足其关于游客功能方面的需求。</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3095768954"/>
                  </a:ext>
                </a:extLst>
              </a:tr>
              <a:tr h="791691">
                <a:tc>
                  <a:txBody>
                    <a:bodyPr/>
                    <a:lstStyle/>
                    <a:p>
                      <a:pPr>
                        <a:lnSpc>
                          <a:spcPct val="107000"/>
                        </a:lnSpc>
                        <a:spcAft>
                          <a:spcPts val="0"/>
                        </a:spcAft>
                      </a:pPr>
                      <a:r>
                        <a:rPr lang="zh-CN" sz="1400">
                          <a:effectLst/>
                        </a:rPr>
                        <a:t>管理员</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陈尚辉</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管理员用户代表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浙江大学城市学院软件工程专业学生，有该项目的开发经验，由项目下达者指定其作为系统的管理员用户代表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主导本系统管理员用户功能点的取舍。</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a:effectLst/>
                        </a:rPr>
                        <a:t>根据初步拟定的管理员用例，向项目组提供关于管理员用户的相关功能点。</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tc>
                  <a:txBody>
                    <a:bodyPr/>
                    <a:lstStyle/>
                    <a:p>
                      <a:pPr>
                        <a:lnSpc>
                          <a:spcPct val="107000"/>
                        </a:lnSpc>
                        <a:spcAft>
                          <a:spcPts val="0"/>
                        </a:spcAft>
                      </a:pPr>
                      <a:r>
                        <a:rPr lang="zh-CN" sz="1400" dirty="0">
                          <a:effectLst/>
                        </a:rPr>
                        <a:t>完成的系统将尽可能地满足其关于管理员功能方面的需求。</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38116" marR="38116" marT="0" marB="0"/>
                </a:tc>
                <a:extLst>
                  <a:ext uri="{0D108BD9-81ED-4DB2-BD59-A6C34878D82A}">
                    <a16:rowId xmlns:a16="http://schemas.microsoft.com/office/drawing/2014/main" val="1939908537"/>
                  </a:ext>
                </a:extLst>
              </a:tr>
            </a:tbl>
          </a:graphicData>
        </a:graphic>
      </p:graphicFrame>
    </p:spTree>
    <p:extLst>
      <p:ext uri="{BB962C8B-B14F-4D97-AF65-F5344CB8AC3E}">
        <p14:creationId xmlns:p14="http://schemas.microsoft.com/office/powerpoint/2010/main" val="565319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教师用户代表确认</a:t>
              </a:r>
            </a:p>
          </p:txBody>
        </p:sp>
      </p:grpSp>
      <p:pic>
        <p:nvPicPr>
          <p:cNvPr id="10" name="图片 9">
            <a:extLst>
              <a:ext uri="{FF2B5EF4-FFF2-40B4-BE49-F238E27FC236}">
                <a16:creationId xmlns:a16="http://schemas.microsoft.com/office/drawing/2014/main" id="{62D93A15-66FF-4D98-9A2B-64FB04884ACD}"/>
              </a:ext>
            </a:extLst>
          </p:cNvPr>
          <p:cNvPicPr/>
          <p:nvPr/>
        </p:nvPicPr>
        <p:blipFill rotWithShape="1">
          <a:blip r:embed="rId4"/>
          <a:srcRect l="13003" t="22043"/>
          <a:stretch/>
        </p:blipFill>
        <p:spPr bwMode="auto">
          <a:xfrm>
            <a:off x="1122218" y="1051573"/>
            <a:ext cx="9947563" cy="47548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96244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学生用户代表确认</a:t>
              </a:r>
            </a:p>
          </p:txBody>
        </p:sp>
      </p:grpSp>
      <p:pic>
        <p:nvPicPr>
          <p:cNvPr id="11" name="图片 10">
            <a:extLst>
              <a:ext uri="{FF2B5EF4-FFF2-40B4-BE49-F238E27FC236}">
                <a16:creationId xmlns:a16="http://schemas.microsoft.com/office/drawing/2014/main" id="{6323B3D6-E0DF-4612-8AD8-F1FEF10B40CA}"/>
              </a:ext>
            </a:extLst>
          </p:cNvPr>
          <p:cNvPicPr/>
          <p:nvPr/>
        </p:nvPicPr>
        <p:blipFill rotWithShape="1">
          <a:blip r:embed="rId4"/>
          <a:srcRect l="12858" t="22580"/>
          <a:stretch/>
        </p:blipFill>
        <p:spPr bwMode="auto">
          <a:xfrm>
            <a:off x="587317" y="1337753"/>
            <a:ext cx="11017365" cy="46889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49051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游客用户代表确认</a:t>
              </a:r>
            </a:p>
          </p:txBody>
        </p:sp>
      </p:grpSp>
      <p:pic>
        <p:nvPicPr>
          <p:cNvPr id="11" name="图片 10">
            <a:extLst>
              <a:ext uri="{FF2B5EF4-FFF2-40B4-BE49-F238E27FC236}">
                <a16:creationId xmlns:a16="http://schemas.microsoft.com/office/drawing/2014/main" id="{B0D1E03D-2335-426F-9AAB-FDAF13CA31F2}"/>
              </a:ext>
            </a:extLst>
          </p:cNvPr>
          <p:cNvPicPr/>
          <p:nvPr/>
        </p:nvPicPr>
        <p:blipFill rotWithShape="1">
          <a:blip r:embed="rId4"/>
          <a:srcRect l="13292" t="22312"/>
          <a:stretch/>
        </p:blipFill>
        <p:spPr bwMode="auto">
          <a:xfrm>
            <a:off x="1025236" y="1285729"/>
            <a:ext cx="10141527" cy="45331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750939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29" name="组合 28"/>
            <p:cNvGrpSpPr/>
            <p:nvPr/>
          </p:nvGrpSpPr>
          <p:grpSpPr>
            <a:xfrm rot="17700000" flipH="1">
              <a:off x="-3129" y="-1143"/>
              <a:ext cx="10506" cy="4416"/>
              <a:chOff x="4235" y="0"/>
              <a:chExt cx="10192" cy="3964"/>
            </a:xfrm>
          </p:grpSpPr>
          <p:grpSp>
            <p:nvGrpSpPr>
              <p:cNvPr id="30" name="组合 29"/>
              <p:cNvGrpSpPr/>
              <p:nvPr/>
            </p:nvGrpSpPr>
            <p:grpSpPr>
              <a:xfrm>
                <a:off x="4235" y="0"/>
                <a:ext cx="9919" cy="3964"/>
                <a:chOff x="4235" y="0"/>
                <a:chExt cx="9919" cy="3964"/>
              </a:xfrm>
            </p:grpSpPr>
            <p:pic>
              <p:nvPicPr>
                <p:cNvPr id="31" name="图片 30"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32" name="矩形 31"/>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管理员用户代表确认</a:t>
              </a:r>
            </a:p>
          </p:txBody>
        </p:sp>
      </p:grpSp>
      <p:pic>
        <p:nvPicPr>
          <p:cNvPr id="10" name="图片 9">
            <a:extLst>
              <a:ext uri="{FF2B5EF4-FFF2-40B4-BE49-F238E27FC236}">
                <a16:creationId xmlns:a16="http://schemas.microsoft.com/office/drawing/2014/main" id="{A0C1A8D8-B88F-4C2A-8562-74EBE2719D90}"/>
              </a:ext>
            </a:extLst>
          </p:cNvPr>
          <p:cNvPicPr/>
          <p:nvPr/>
        </p:nvPicPr>
        <p:blipFill rotWithShape="1">
          <a:blip r:embed="rId4"/>
          <a:srcRect l="12714" t="22312"/>
          <a:stretch/>
        </p:blipFill>
        <p:spPr bwMode="auto">
          <a:xfrm>
            <a:off x="997527" y="1285729"/>
            <a:ext cx="10196945" cy="45747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76421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阶段演示材料</a:t>
              </a:r>
            </a:p>
          </p:txBody>
        </p:sp>
      </p:grpSp>
      <p:pic>
        <p:nvPicPr>
          <p:cNvPr id="4" name="图片 3">
            <a:extLst>
              <a:ext uri="{FF2B5EF4-FFF2-40B4-BE49-F238E27FC236}">
                <a16:creationId xmlns:a16="http://schemas.microsoft.com/office/drawing/2014/main" id="{99ECBBE7-6741-4B06-A5E6-1BDB22C8E4D6}"/>
              </a:ext>
            </a:extLst>
          </p:cNvPr>
          <p:cNvPicPr>
            <a:picLocks noChangeAspect="1"/>
          </p:cNvPicPr>
          <p:nvPr/>
        </p:nvPicPr>
        <p:blipFill rotWithShape="1">
          <a:blip r:embed="rId3">
            <a:extLst>
              <a:ext uri="{28A0092B-C50C-407E-A947-70E740481C1C}">
                <a14:useLocalDpi xmlns:a14="http://schemas.microsoft.com/office/drawing/2010/main" val="0"/>
              </a:ext>
            </a:extLst>
          </a:blip>
          <a:srcRect t="-359" r="41830"/>
          <a:stretch/>
        </p:blipFill>
        <p:spPr>
          <a:xfrm>
            <a:off x="1084702" y="2069632"/>
            <a:ext cx="4411375" cy="3312729"/>
          </a:xfrm>
          <a:prstGeom prst="rect">
            <a:avLst/>
          </a:prstGeom>
        </p:spPr>
      </p:pic>
      <p:sp>
        <p:nvSpPr>
          <p:cNvPr id="5" name="文本框 4">
            <a:extLst>
              <a:ext uri="{FF2B5EF4-FFF2-40B4-BE49-F238E27FC236}">
                <a16:creationId xmlns:a16="http://schemas.microsoft.com/office/drawing/2014/main" id="{29D72EE3-4FD3-4AC0-AA63-A62DA02E9C75}"/>
              </a:ext>
            </a:extLst>
          </p:cNvPr>
          <p:cNvSpPr txBox="1"/>
          <p:nvPr/>
        </p:nvSpPr>
        <p:spPr>
          <a:xfrm>
            <a:off x="1966649" y="1379984"/>
            <a:ext cx="3421962" cy="400110"/>
          </a:xfrm>
          <a:prstGeom prst="rect">
            <a:avLst/>
          </a:prstGeom>
          <a:noFill/>
        </p:spPr>
        <p:txBody>
          <a:bodyPr wrap="none" rtlCol="0">
            <a:spAutoFit/>
          </a:bodyPr>
          <a:lstStyle/>
          <a:p>
            <a:r>
              <a:rPr lang="zh-CN" altLang="en-US" sz="2000" b="1" dirty="0">
                <a:solidFill>
                  <a:schemeClr val="tx1">
                    <a:lumMod val="65000"/>
                    <a:lumOff val="35000"/>
                  </a:schemeClr>
                </a:solidFill>
              </a:rPr>
              <a:t>例：需求变更演示材料及</a:t>
            </a:r>
            <a:r>
              <a:rPr lang="en-US" altLang="zh-CN" sz="2000" b="1" dirty="0">
                <a:solidFill>
                  <a:schemeClr val="tx1">
                    <a:lumMod val="65000"/>
                    <a:lumOff val="35000"/>
                  </a:schemeClr>
                </a:solidFill>
              </a:rPr>
              <a:t>PPT</a:t>
            </a:r>
            <a:endParaRPr lang="zh-CN" altLang="en-US" sz="2000" b="1" dirty="0">
              <a:solidFill>
                <a:schemeClr val="tx1">
                  <a:lumMod val="65000"/>
                  <a:lumOff val="35000"/>
                </a:schemeClr>
              </a:solidFill>
            </a:endParaRPr>
          </a:p>
        </p:txBody>
      </p:sp>
      <p:pic>
        <p:nvPicPr>
          <p:cNvPr id="7" name="图片 6">
            <a:extLst>
              <a:ext uri="{FF2B5EF4-FFF2-40B4-BE49-F238E27FC236}">
                <a16:creationId xmlns:a16="http://schemas.microsoft.com/office/drawing/2014/main" id="{F5802DF0-C2BC-4FC0-AA50-77D600CF74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4713" y="2069632"/>
            <a:ext cx="3903923" cy="331272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sp>
        <p:nvSpPr>
          <p:cNvPr id="2" name="文本框 1">
            <a:extLst>
              <a:ext uri="{FF2B5EF4-FFF2-40B4-BE49-F238E27FC236}">
                <a16:creationId xmlns:a16="http://schemas.microsoft.com/office/drawing/2014/main" id="{C4B2583D-36D0-4280-A2AF-CFAA0A81C8BA}"/>
              </a:ext>
            </a:extLst>
          </p:cNvPr>
          <p:cNvSpPr txBox="1"/>
          <p:nvPr/>
        </p:nvSpPr>
        <p:spPr>
          <a:xfrm>
            <a:off x="3060812" y="1462723"/>
            <a:ext cx="1415772" cy="461665"/>
          </a:xfrm>
          <a:prstGeom prst="rect">
            <a:avLst/>
          </a:prstGeom>
          <a:noFill/>
        </p:spPr>
        <p:txBody>
          <a:bodyPr wrap="none" rtlCol="0">
            <a:spAutoFit/>
          </a:bodyPr>
          <a:lstStyle/>
          <a:p>
            <a:r>
              <a:rPr lang="zh-CN" altLang="en-US" sz="2400" b="1" dirty="0">
                <a:solidFill>
                  <a:schemeClr val="tx1">
                    <a:lumMod val="65000"/>
                    <a:lumOff val="35000"/>
                  </a:schemeClr>
                </a:solidFill>
              </a:rPr>
              <a:t>打分公式</a:t>
            </a:r>
          </a:p>
        </p:txBody>
      </p:sp>
      <p:sp>
        <p:nvSpPr>
          <p:cNvPr id="3" name="矩形 2">
            <a:extLst>
              <a:ext uri="{FF2B5EF4-FFF2-40B4-BE49-F238E27FC236}">
                <a16:creationId xmlns:a16="http://schemas.microsoft.com/office/drawing/2014/main" id="{B1281DB4-E40A-4642-B15C-C25F95DCC318}"/>
              </a:ext>
            </a:extLst>
          </p:cNvPr>
          <p:cNvSpPr/>
          <p:nvPr/>
        </p:nvSpPr>
        <p:spPr>
          <a:xfrm>
            <a:off x="3048000" y="1924388"/>
            <a:ext cx="6096000" cy="3693319"/>
          </a:xfrm>
          <a:prstGeom prst="rect">
            <a:avLst/>
          </a:prstGeom>
        </p:spPr>
        <p:txBody>
          <a:bodyPr>
            <a:spAutoFit/>
          </a:bodyPr>
          <a:lstStyle/>
          <a:p>
            <a:r>
              <a:rPr lang="zh-CN" altLang="en-US" dirty="0">
                <a:solidFill>
                  <a:schemeClr val="tx1">
                    <a:lumMod val="85000"/>
                    <a:lumOff val="15000"/>
                  </a:schemeClr>
                </a:solidFill>
              </a:rPr>
              <a:t>单项功能点价值计算方法为：价值 = 相对收益 + 相对损失</a:t>
            </a:r>
            <a:endParaRPr lang="en-US" altLang="zh-CN" dirty="0">
              <a:solidFill>
                <a:schemeClr val="tx1">
                  <a:lumMod val="85000"/>
                  <a:lumOff val="15000"/>
                </a:schemeClr>
              </a:solidFill>
            </a:endParaRPr>
          </a:p>
          <a:p>
            <a:endParaRPr lang="en-US" altLang="zh-CN" dirty="0">
              <a:solidFill>
                <a:schemeClr val="tx1">
                  <a:lumMod val="85000"/>
                  <a:lumOff val="15000"/>
                </a:schemeClr>
              </a:solidFill>
            </a:endParaRPr>
          </a:p>
          <a:p>
            <a:r>
              <a:rPr lang="zh-CN" altLang="en-US" dirty="0">
                <a:solidFill>
                  <a:schemeClr val="tx1">
                    <a:lumMod val="85000"/>
                    <a:lumOff val="15000"/>
                  </a:schemeClr>
                </a:solidFill>
              </a:rPr>
              <a:t>单项功能点价值%计算方法为：价值% = 单项功能点价值 / 所有功能点价值和 * 100%</a:t>
            </a:r>
            <a:endParaRPr lang="en-US" altLang="zh-CN" dirty="0">
              <a:solidFill>
                <a:schemeClr val="tx1">
                  <a:lumMod val="85000"/>
                  <a:lumOff val="15000"/>
                </a:schemeClr>
              </a:solidFill>
            </a:endParaRPr>
          </a:p>
          <a:p>
            <a:endParaRPr lang="en-US" altLang="zh-CN" dirty="0">
              <a:solidFill>
                <a:schemeClr val="tx1">
                  <a:lumMod val="85000"/>
                  <a:lumOff val="15000"/>
                </a:schemeClr>
              </a:solidFill>
            </a:endParaRPr>
          </a:p>
          <a:p>
            <a:r>
              <a:rPr lang="zh-CN" altLang="en-US" dirty="0">
                <a:solidFill>
                  <a:schemeClr val="tx1">
                    <a:lumMod val="85000"/>
                    <a:lumOff val="15000"/>
                  </a:schemeClr>
                </a:solidFill>
              </a:rPr>
              <a:t>单项功能点成本%计算方法为：成本% = 单项功能点相对成本 / 所有功能点相对成本和 * 100%</a:t>
            </a:r>
            <a:endParaRPr lang="en-US" altLang="zh-CN" dirty="0">
              <a:solidFill>
                <a:schemeClr val="tx1">
                  <a:lumMod val="85000"/>
                  <a:lumOff val="15000"/>
                </a:schemeClr>
              </a:solidFill>
            </a:endParaRPr>
          </a:p>
          <a:p>
            <a:endParaRPr lang="en-US" altLang="zh-CN" dirty="0">
              <a:solidFill>
                <a:schemeClr val="tx1">
                  <a:lumMod val="85000"/>
                  <a:lumOff val="15000"/>
                </a:schemeClr>
              </a:solidFill>
            </a:endParaRPr>
          </a:p>
          <a:p>
            <a:r>
              <a:rPr lang="zh-CN" altLang="en-US" dirty="0">
                <a:solidFill>
                  <a:schemeClr val="tx1">
                    <a:lumMod val="85000"/>
                    <a:lumOff val="15000"/>
                  </a:schemeClr>
                </a:solidFill>
              </a:rPr>
              <a:t>单项功能点风险%计算方法为：风险% = 单项功能点相对风险 / 所有功能点相对风险和 * 100%</a:t>
            </a:r>
            <a:endParaRPr lang="en-US" altLang="zh-CN" dirty="0">
              <a:solidFill>
                <a:schemeClr val="tx1">
                  <a:lumMod val="85000"/>
                  <a:lumOff val="15000"/>
                </a:schemeClr>
              </a:solidFill>
            </a:endParaRPr>
          </a:p>
          <a:p>
            <a:endParaRPr lang="en-US" altLang="zh-CN" dirty="0">
              <a:solidFill>
                <a:schemeClr val="tx1">
                  <a:lumMod val="85000"/>
                  <a:lumOff val="15000"/>
                </a:schemeClr>
              </a:solidFill>
            </a:endParaRPr>
          </a:p>
          <a:p>
            <a:r>
              <a:rPr lang="zh-CN" altLang="en-US" dirty="0">
                <a:solidFill>
                  <a:schemeClr val="tx1">
                    <a:lumMod val="85000"/>
                    <a:lumOff val="15000"/>
                  </a:schemeClr>
                </a:solidFill>
              </a:rPr>
              <a:t>单项功能点优先级计算方法为：（（价值%）/（成本%*成本相对权重 + 风险%*风险相对权重））* 用户权值</a:t>
            </a:r>
          </a:p>
        </p:txBody>
      </p:sp>
    </p:spTree>
    <p:extLst>
      <p:ext uri="{BB962C8B-B14F-4D97-AF65-F5344CB8AC3E}">
        <p14:creationId xmlns:p14="http://schemas.microsoft.com/office/powerpoint/2010/main" val="1168902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pic>
        <p:nvPicPr>
          <p:cNvPr id="4" name="图片 3">
            <a:extLst>
              <a:ext uri="{FF2B5EF4-FFF2-40B4-BE49-F238E27FC236}">
                <a16:creationId xmlns:a16="http://schemas.microsoft.com/office/drawing/2014/main" id="{46F42E14-38CA-4975-A11C-1EC80F88C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695" y="1078098"/>
            <a:ext cx="10852609" cy="5402712"/>
          </a:xfrm>
          <a:prstGeom prst="rect">
            <a:avLst/>
          </a:prstGeom>
        </p:spPr>
      </p:pic>
      <p:sp>
        <p:nvSpPr>
          <p:cNvPr id="2" name="文本框 1">
            <a:extLst>
              <a:ext uri="{FF2B5EF4-FFF2-40B4-BE49-F238E27FC236}">
                <a16:creationId xmlns:a16="http://schemas.microsoft.com/office/drawing/2014/main" id="{C4B2583D-36D0-4280-A2AF-CFAA0A81C8BA}"/>
              </a:ext>
            </a:extLst>
          </p:cNvPr>
          <p:cNvSpPr txBox="1"/>
          <p:nvPr/>
        </p:nvSpPr>
        <p:spPr>
          <a:xfrm>
            <a:off x="6096000" y="609600"/>
            <a:ext cx="1107996" cy="369332"/>
          </a:xfrm>
          <a:prstGeom prst="rect">
            <a:avLst/>
          </a:prstGeom>
          <a:noFill/>
        </p:spPr>
        <p:txBody>
          <a:bodyPr wrap="none" rtlCol="0">
            <a:spAutoFit/>
          </a:bodyPr>
          <a:lstStyle/>
          <a:p>
            <a:r>
              <a:rPr lang="zh-CN" altLang="en-US" dirty="0">
                <a:solidFill>
                  <a:srgbClr val="FF0000"/>
                </a:solidFill>
              </a:rPr>
              <a:t>打份公式</a:t>
            </a:r>
          </a:p>
        </p:txBody>
      </p:sp>
    </p:spTree>
    <p:extLst>
      <p:ext uri="{BB962C8B-B14F-4D97-AF65-F5344CB8AC3E}">
        <p14:creationId xmlns:p14="http://schemas.microsoft.com/office/powerpoint/2010/main" val="2310228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pic>
        <p:nvPicPr>
          <p:cNvPr id="3" name="图片 2">
            <a:extLst>
              <a:ext uri="{FF2B5EF4-FFF2-40B4-BE49-F238E27FC236}">
                <a16:creationId xmlns:a16="http://schemas.microsoft.com/office/drawing/2014/main" id="{0B40ECB8-D0B8-4E8B-8942-B4DED34CE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700" y="1042180"/>
            <a:ext cx="8611165" cy="5438630"/>
          </a:xfrm>
          <a:prstGeom prst="rect">
            <a:avLst/>
          </a:prstGeom>
        </p:spPr>
      </p:pic>
    </p:spTree>
    <p:extLst>
      <p:ext uri="{BB962C8B-B14F-4D97-AF65-F5344CB8AC3E}">
        <p14:creationId xmlns:p14="http://schemas.microsoft.com/office/powerpoint/2010/main" val="3416806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优先级打分</a:t>
              </a:r>
            </a:p>
          </p:txBody>
        </p:sp>
      </p:grpSp>
      <p:pic>
        <p:nvPicPr>
          <p:cNvPr id="3" name="图片 2">
            <a:extLst>
              <a:ext uri="{FF2B5EF4-FFF2-40B4-BE49-F238E27FC236}">
                <a16:creationId xmlns:a16="http://schemas.microsoft.com/office/drawing/2014/main" id="{A34F2EFD-53DF-4499-85F8-35517F151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4927" y="844659"/>
            <a:ext cx="8542145" cy="5391934"/>
          </a:xfrm>
          <a:prstGeom prst="rect">
            <a:avLst/>
          </a:prstGeom>
        </p:spPr>
      </p:pic>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2159566"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QFD</a:t>
            </a:r>
            <a:r>
              <a:rPr lang="zh-CN" altLang="en-US" dirty="0">
                <a:solidFill>
                  <a:schemeClr val="bg2">
                    <a:lumMod val="25000"/>
                  </a:schemeClr>
                </a:solidFill>
              </a:rPr>
              <a:t>文档</a:t>
            </a:r>
          </a:p>
        </p:txBody>
      </p:sp>
    </p:spTree>
    <p:extLst>
      <p:ext uri="{BB962C8B-B14F-4D97-AF65-F5344CB8AC3E}">
        <p14:creationId xmlns:p14="http://schemas.microsoft.com/office/powerpoint/2010/main" val="2824800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JAD</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会议</a:t>
              </a:r>
            </a:p>
          </p:txBody>
        </p:sp>
      </p:grpSp>
      <p:pic>
        <p:nvPicPr>
          <p:cNvPr id="3" name="图片 2">
            <a:extLst>
              <a:ext uri="{FF2B5EF4-FFF2-40B4-BE49-F238E27FC236}">
                <a16:creationId xmlns:a16="http://schemas.microsoft.com/office/drawing/2014/main" id="{D78DF730-CA12-4F9E-8C3F-B76E16ED5F4A}"/>
              </a:ext>
            </a:extLst>
          </p:cNvPr>
          <p:cNvPicPr>
            <a:picLocks noChangeAspect="1"/>
          </p:cNvPicPr>
          <p:nvPr/>
        </p:nvPicPr>
        <p:blipFill rotWithShape="1">
          <a:blip r:embed="rId3">
            <a:extLst>
              <a:ext uri="{28A0092B-C50C-407E-A947-70E740481C1C}">
                <a14:useLocalDpi xmlns:a14="http://schemas.microsoft.com/office/drawing/2010/main" val="0"/>
              </a:ext>
            </a:extLst>
          </a:blip>
          <a:srcRect l="9015" t="533"/>
          <a:stretch/>
        </p:blipFill>
        <p:spPr>
          <a:xfrm>
            <a:off x="3030220" y="106869"/>
            <a:ext cx="5362682" cy="6644262"/>
          </a:xfrm>
          <a:prstGeom prst="rect">
            <a:avLst/>
          </a:prstGeom>
        </p:spPr>
      </p:pic>
      <p:sp>
        <p:nvSpPr>
          <p:cNvPr id="12" name="文本框 11">
            <a:extLst>
              <a:ext uri="{FF2B5EF4-FFF2-40B4-BE49-F238E27FC236}">
                <a16:creationId xmlns:a16="http://schemas.microsoft.com/office/drawing/2014/main" id="{C4E41CFA-2B40-4708-AA5A-F0DA284B3311}"/>
              </a:ext>
            </a:extLst>
          </p:cNvPr>
          <p:cNvSpPr txBox="1"/>
          <p:nvPr/>
        </p:nvSpPr>
        <p:spPr>
          <a:xfrm>
            <a:off x="8825345" y="6188527"/>
            <a:ext cx="22172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详情见会议记录</a:t>
            </a:r>
          </a:p>
        </p:txBody>
      </p:sp>
      <p:sp>
        <p:nvSpPr>
          <p:cNvPr id="2" name="文本框 1">
            <a:extLst>
              <a:ext uri="{FF2B5EF4-FFF2-40B4-BE49-F238E27FC236}">
                <a16:creationId xmlns:a16="http://schemas.microsoft.com/office/drawing/2014/main" id="{3B3005E6-07D9-496B-A5CC-B1B45820A1E6}"/>
              </a:ext>
            </a:extLst>
          </p:cNvPr>
          <p:cNvSpPr txBox="1"/>
          <p:nvPr/>
        </p:nvSpPr>
        <p:spPr>
          <a:xfrm>
            <a:off x="653415" y="2890519"/>
            <a:ext cx="2376805" cy="369332"/>
          </a:xfrm>
          <a:prstGeom prst="rect">
            <a:avLst/>
          </a:prstGeom>
          <a:noFill/>
        </p:spPr>
        <p:txBody>
          <a:bodyPr wrap="none" rtlCol="0">
            <a:spAutoFit/>
          </a:bodyPr>
          <a:lstStyle/>
          <a:p>
            <a:r>
              <a:rPr lang="en-US" altLang="zh-CN" dirty="0">
                <a:solidFill>
                  <a:schemeClr val="tx1">
                    <a:lumMod val="85000"/>
                    <a:lumOff val="15000"/>
                  </a:schemeClr>
                </a:solidFill>
              </a:rPr>
              <a:t>JAD</a:t>
            </a:r>
            <a:r>
              <a:rPr lang="zh-CN" altLang="en-US" dirty="0">
                <a:solidFill>
                  <a:schemeClr val="tx1">
                    <a:lumMod val="85000"/>
                    <a:lumOff val="15000"/>
                  </a:schemeClr>
                </a:solidFill>
              </a:rPr>
              <a:t>会议记录（部分）</a:t>
            </a:r>
          </a:p>
        </p:txBody>
      </p:sp>
    </p:spTree>
    <p:extLst>
      <p:ext uri="{BB962C8B-B14F-4D97-AF65-F5344CB8AC3E}">
        <p14:creationId xmlns:p14="http://schemas.microsoft.com/office/powerpoint/2010/main" val="3305551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需求冲突</a:t>
              </a:r>
            </a:p>
          </p:txBody>
        </p:sp>
      </p:grpSp>
      <p:pic>
        <p:nvPicPr>
          <p:cNvPr id="3" name="图片 2">
            <a:extLst>
              <a:ext uri="{FF2B5EF4-FFF2-40B4-BE49-F238E27FC236}">
                <a16:creationId xmlns:a16="http://schemas.microsoft.com/office/drawing/2014/main" id="{F95934C7-D9A3-4D57-842F-939B810EE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994" y="904458"/>
            <a:ext cx="9056012" cy="5272336"/>
          </a:xfrm>
          <a:prstGeom prst="rect">
            <a:avLst/>
          </a:prstGeom>
        </p:spPr>
      </p:pic>
    </p:spTree>
    <p:extLst>
      <p:ext uri="{BB962C8B-B14F-4D97-AF65-F5344CB8AC3E}">
        <p14:creationId xmlns:p14="http://schemas.microsoft.com/office/powerpoint/2010/main" val="2940035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数据字典</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129394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p>
        </p:txBody>
      </p:sp>
      <p:pic>
        <p:nvPicPr>
          <p:cNvPr id="6" name="图片 5">
            <a:extLst>
              <a:ext uri="{FF2B5EF4-FFF2-40B4-BE49-F238E27FC236}">
                <a16:creationId xmlns:a16="http://schemas.microsoft.com/office/drawing/2014/main" id="{7426989E-3F8C-4021-AC17-38443170D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0643" y="1441346"/>
            <a:ext cx="7728646" cy="3637010"/>
          </a:xfrm>
          <a:prstGeom prst="rect">
            <a:avLst/>
          </a:prstGeom>
        </p:spPr>
      </p:pic>
      <p:sp>
        <p:nvSpPr>
          <p:cNvPr id="7" name="文本框 6">
            <a:extLst>
              <a:ext uri="{FF2B5EF4-FFF2-40B4-BE49-F238E27FC236}">
                <a16:creationId xmlns:a16="http://schemas.microsoft.com/office/drawing/2014/main" id="{DEDDF8A8-55F5-4427-A13E-FFA3A4DD263A}"/>
              </a:ext>
            </a:extLst>
          </p:cNvPr>
          <p:cNvSpPr txBox="1"/>
          <p:nvPr/>
        </p:nvSpPr>
        <p:spPr>
          <a:xfrm>
            <a:off x="597605" y="2890519"/>
            <a:ext cx="2037737" cy="369332"/>
          </a:xfrm>
          <a:prstGeom prst="rect">
            <a:avLst/>
          </a:prstGeom>
          <a:noFill/>
        </p:spPr>
        <p:txBody>
          <a:bodyPr wrap="none" rtlCol="0">
            <a:spAutoFit/>
          </a:bodyPr>
          <a:lstStyle/>
          <a:p>
            <a:r>
              <a:rPr lang="zh-CN" altLang="en-US" b="1" dirty="0">
                <a:solidFill>
                  <a:schemeClr val="tx1">
                    <a:lumMod val="75000"/>
                    <a:lumOff val="25000"/>
                  </a:schemeClr>
                </a:solidFill>
              </a:rPr>
              <a:t>账号密码数据字典</a:t>
            </a:r>
          </a:p>
        </p:txBody>
      </p:sp>
    </p:spTree>
    <p:extLst>
      <p:ext uri="{BB962C8B-B14F-4D97-AF65-F5344CB8AC3E}">
        <p14:creationId xmlns:p14="http://schemas.microsoft.com/office/powerpoint/2010/main" val="1539537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ER</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图</a:t>
              </a:r>
            </a:p>
          </p:txBody>
        </p:sp>
      </p:grpSp>
      <p:pic>
        <p:nvPicPr>
          <p:cNvPr id="3" name="图片 2">
            <a:extLst>
              <a:ext uri="{FF2B5EF4-FFF2-40B4-BE49-F238E27FC236}">
                <a16:creationId xmlns:a16="http://schemas.microsoft.com/office/drawing/2014/main" id="{3E20F256-3F21-4FCC-835E-BF0B3E56F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566" y="818297"/>
            <a:ext cx="9464247" cy="5739562"/>
          </a:xfrm>
          <a:prstGeom prst="rect">
            <a:avLst/>
          </a:prstGeom>
        </p:spPr>
      </p:pic>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1531188"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ER</a:t>
            </a:r>
            <a:endParaRPr lang="zh-CN" altLang="en-US" dirty="0">
              <a:solidFill>
                <a:schemeClr val="bg2">
                  <a:lumMod val="25000"/>
                </a:schemeClr>
              </a:solidFill>
            </a:endParaRPr>
          </a:p>
        </p:txBody>
      </p:sp>
    </p:spTree>
    <p:extLst>
      <p:ext uri="{BB962C8B-B14F-4D97-AF65-F5344CB8AC3E}">
        <p14:creationId xmlns:p14="http://schemas.microsoft.com/office/powerpoint/2010/main" val="40758547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945"/>
            <a:chOff x="-84" y="-4188"/>
            <a:chExt cx="4856" cy="10507"/>
          </a:xfrm>
        </p:grpSpPr>
        <p:grpSp>
          <p:nvGrpSpPr>
            <p:cNvPr id="33" name="组合 32"/>
            <p:cNvGrpSpPr/>
            <p:nvPr/>
          </p:nvGrpSpPr>
          <p:grpSpPr>
            <a:xfrm rot="17700000" flipH="1">
              <a:off x="-3130" y="-1142"/>
              <a:ext cx="10507" cy="4416"/>
              <a:chOff x="4235" y="0"/>
              <a:chExt cx="10193"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UML</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图例</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1986441"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详情见顺序图</a:t>
            </a:r>
          </a:p>
        </p:txBody>
      </p:sp>
      <p:pic>
        <p:nvPicPr>
          <p:cNvPr id="5" name="图片 4">
            <a:extLst>
              <a:ext uri="{FF2B5EF4-FFF2-40B4-BE49-F238E27FC236}">
                <a16:creationId xmlns:a16="http://schemas.microsoft.com/office/drawing/2014/main" id="{47F15F0E-C044-4740-AFDB-2DA8B0830AE4}"/>
              </a:ext>
            </a:extLst>
          </p:cNvPr>
          <p:cNvPicPr>
            <a:picLocks noChangeAspect="1"/>
          </p:cNvPicPr>
          <p:nvPr/>
        </p:nvPicPr>
        <p:blipFill rotWithShape="1">
          <a:blip r:embed="rId3">
            <a:extLst>
              <a:ext uri="{28A0092B-C50C-407E-A947-70E740481C1C}">
                <a14:useLocalDpi xmlns:a14="http://schemas.microsoft.com/office/drawing/2010/main" val="0"/>
              </a:ext>
            </a:extLst>
          </a:blip>
          <a:srcRect r="2409" b="38468"/>
          <a:stretch/>
        </p:blipFill>
        <p:spPr>
          <a:xfrm>
            <a:off x="2189566" y="1430678"/>
            <a:ext cx="7812868" cy="4219895"/>
          </a:xfrm>
          <a:prstGeom prst="rect">
            <a:avLst/>
          </a:prstGeom>
        </p:spPr>
      </p:pic>
      <p:sp>
        <p:nvSpPr>
          <p:cNvPr id="6" name="文本框 5">
            <a:extLst>
              <a:ext uri="{FF2B5EF4-FFF2-40B4-BE49-F238E27FC236}">
                <a16:creationId xmlns:a16="http://schemas.microsoft.com/office/drawing/2014/main" id="{74EDC121-2495-49EA-AEF2-49D6E960A3C9}"/>
              </a:ext>
            </a:extLst>
          </p:cNvPr>
          <p:cNvSpPr txBox="1"/>
          <p:nvPr/>
        </p:nvSpPr>
        <p:spPr>
          <a:xfrm>
            <a:off x="5195753" y="916736"/>
            <a:ext cx="1800493" cy="369332"/>
          </a:xfrm>
          <a:prstGeom prst="rect">
            <a:avLst/>
          </a:prstGeom>
          <a:noFill/>
        </p:spPr>
        <p:txBody>
          <a:bodyPr wrap="none" rtlCol="0">
            <a:spAutoFit/>
          </a:bodyPr>
          <a:lstStyle/>
          <a:p>
            <a:r>
              <a:rPr lang="zh-CN" altLang="en-US" b="1" dirty="0">
                <a:solidFill>
                  <a:schemeClr val="tx1">
                    <a:lumMod val="65000"/>
                    <a:lumOff val="35000"/>
                  </a:schemeClr>
                </a:solidFill>
              </a:rPr>
              <a:t>用户登陆顺序图</a:t>
            </a:r>
          </a:p>
        </p:txBody>
      </p:sp>
    </p:spTree>
    <p:extLst>
      <p:ext uri="{BB962C8B-B14F-4D97-AF65-F5344CB8AC3E}">
        <p14:creationId xmlns:p14="http://schemas.microsoft.com/office/powerpoint/2010/main" val="1786557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测试用例</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9210551" y="6488668"/>
            <a:ext cx="22172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详情见测试用例</a:t>
            </a:r>
          </a:p>
        </p:txBody>
      </p:sp>
      <p:graphicFrame>
        <p:nvGraphicFramePr>
          <p:cNvPr id="2" name="表格 1">
            <a:extLst>
              <a:ext uri="{FF2B5EF4-FFF2-40B4-BE49-F238E27FC236}">
                <a16:creationId xmlns:a16="http://schemas.microsoft.com/office/drawing/2014/main" id="{2202D2D1-B2CF-4B12-B786-B4F510F8003B}"/>
              </a:ext>
            </a:extLst>
          </p:cNvPr>
          <p:cNvGraphicFramePr>
            <a:graphicFrameLocks noGrp="1"/>
          </p:cNvGraphicFramePr>
          <p:nvPr>
            <p:extLst>
              <p:ext uri="{D42A27DB-BD31-4B8C-83A1-F6EECF244321}">
                <p14:modId xmlns:p14="http://schemas.microsoft.com/office/powerpoint/2010/main" val="3000584812"/>
              </p:ext>
            </p:extLst>
          </p:nvPr>
        </p:nvGraphicFramePr>
        <p:xfrm>
          <a:off x="3189409" y="377190"/>
          <a:ext cx="7750161" cy="6137204"/>
        </p:xfrm>
        <a:graphic>
          <a:graphicData uri="http://schemas.openxmlformats.org/drawingml/2006/table">
            <a:tbl>
              <a:tblPr firstRow="1" firstCol="1" bandRow="1">
                <a:tableStyleId>{F5AB1C69-6EDB-4FF4-983F-18BD219EF322}</a:tableStyleId>
              </a:tblPr>
              <a:tblGrid>
                <a:gridCol w="2766798">
                  <a:extLst>
                    <a:ext uri="{9D8B030D-6E8A-4147-A177-3AD203B41FA5}">
                      <a16:colId xmlns:a16="http://schemas.microsoft.com/office/drawing/2014/main" val="1873450001"/>
                    </a:ext>
                  </a:extLst>
                </a:gridCol>
                <a:gridCol w="917040">
                  <a:extLst>
                    <a:ext uri="{9D8B030D-6E8A-4147-A177-3AD203B41FA5}">
                      <a16:colId xmlns:a16="http://schemas.microsoft.com/office/drawing/2014/main" val="1214959733"/>
                    </a:ext>
                  </a:extLst>
                </a:gridCol>
                <a:gridCol w="4066323">
                  <a:extLst>
                    <a:ext uri="{9D8B030D-6E8A-4147-A177-3AD203B41FA5}">
                      <a16:colId xmlns:a16="http://schemas.microsoft.com/office/drawing/2014/main" val="4240313718"/>
                    </a:ext>
                  </a:extLst>
                </a:gridCol>
              </a:tblGrid>
              <a:tr h="108850">
                <a:tc>
                  <a:txBody>
                    <a:bodyPr/>
                    <a:lstStyle/>
                    <a:p>
                      <a:pPr algn="l">
                        <a:spcAft>
                          <a:spcPts val="0"/>
                        </a:spcAft>
                      </a:pPr>
                      <a:r>
                        <a:rPr lang="zh-CN" sz="1600">
                          <a:effectLst/>
                        </a:rPr>
                        <a:t>测试用例编号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en-US" sz="1600">
                          <a:effectLst/>
                        </a:rPr>
                        <a:t>TC-1-2</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3681660760"/>
                  </a:ext>
                </a:extLst>
              </a:tr>
              <a:tr h="159249">
                <a:tc>
                  <a:txBody>
                    <a:bodyPr/>
                    <a:lstStyle/>
                    <a:p>
                      <a:pPr algn="l">
                        <a:spcAft>
                          <a:spcPts val="0"/>
                        </a:spcAft>
                      </a:pPr>
                      <a:r>
                        <a:rPr lang="zh-CN" sz="1600">
                          <a:effectLst/>
                        </a:rPr>
                        <a:t>测试用例名称</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altLang="en-US" sz="1600" dirty="0">
                          <a:effectLst/>
                        </a:rPr>
                        <a:t>登陆</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3166529114"/>
                  </a:ext>
                </a:extLst>
              </a:tr>
              <a:tr h="159249">
                <a:tc>
                  <a:txBody>
                    <a:bodyPr/>
                    <a:lstStyle/>
                    <a:p>
                      <a:pPr algn="l">
                        <a:spcAft>
                          <a:spcPts val="0"/>
                        </a:spcAft>
                      </a:pPr>
                      <a:r>
                        <a:rPr lang="zh-CN" sz="1600">
                          <a:effectLst/>
                        </a:rPr>
                        <a:t>用例来源</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dirty="0">
                          <a:effectLst/>
                        </a:rPr>
                        <a:t>登录</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2643973764"/>
                  </a:ext>
                </a:extLst>
              </a:tr>
              <a:tr h="159249">
                <a:tc>
                  <a:txBody>
                    <a:bodyPr/>
                    <a:lstStyle/>
                    <a:p>
                      <a:pPr algn="l">
                        <a:spcAft>
                          <a:spcPts val="0"/>
                        </a:spcAft>
                      </a:pPr>
                      <a:r>
                        <a:rPr lang="zh-CN" sz="1600">
                          <a:effectLst/>
                        </a:rPr>
                        <a:t>参与者</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注册用户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166654382"/>
                  </a:ext>
                </a:extLst>
              </a:tr>
              <a:tr h="159249">
                <a:tc>
                  <a:txBody>
                    <a:bodyPr/>
                    <a:lstStyle/>
                    <a:p>
                      <a:pPr algn="l">
                        <a:spcAft>
                          <a:spcPts val="0"/>
                        </a:spcAft>
                      </a:pPr>
                      <a:r>
                        <a:rPr lang="zh-CN" sz="1600">
                          <a:effectLst/>
                        </a:rPr>
                        <a:t>测试方法</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黑盒测试</a:t>
                      </a:r>
                      <a:r>
                        <a:rPr lang="en-US" sz="1600">
                          <a:effectLst/>
                        </a:rPr>
                        <a:t>-</a:t>
                      </a:r>
                      <a:r>
                        <a:rPr lang="zh-CN" sz="1600">
                          <a:effectLst/>
                        </a:rPr>
                        <a:t>等价类划分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3083731990"/>
                  </a:ext>
                </a:extLst>
              </a:tr>
              <a:tr h="159249">
                <a:tc>
                  <a:txBody>
                    <a:bodyPr/>
                    <a:lstStyle/>
                    <a:p>
                      <a:pPr algn="l">
                        <a:spcAft>
                          <a:spcPts val="0"/>
                        </a:spcAft>
                      </a:pPr>
                      <a:r>
                        <a:rPr lang="zh-CN" sz="1600">
                          <a:effectLst/>
                        </a:rPr>
                        <a:t>前置条件</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登录</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2201194612"/>
                  </a:ext>
                </a:extLst>
              </a:tr>
              <a:tr h="159249">
                <a:tc>
                  <a:txBody>
                    <a:bodyPr/>
                    <a:lstStyle/>
                    <a:p>
                      <a:pPr algn="l">
                        <a:spcAft>
                          <a:spcPts val="0"/>
                        </a:spcAft>
                      </a:pPr>
                      <a:r>
                        <a:rPr lang="zh-CN" sz="1600">
                          <a:effectLst/>
                        </a:rPr>
                        <a:t>场景</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用户登录时填写其登录账号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986417367"/>
                  </a:ext>
                </a:extLst>
              </a:tr>
              <a:tr h="318498">
                <a:tc>
                  <a:txBody>
                    <a:bodyPr/>
                    <a:lstStyle/>
                    <a:p>
                      <a:pPr algn="l">
                        <a:spcAft>
                          <a:spcPts val="0"/>
                        </a:spcAft>
                      </a:pPr>
                      <a:r>
                        <a:rPr lang="zh-CN" sz="1600" dirty="0">
                          <a:effectLst/>
                        </a:rPr>
                        <a:t>测试目的</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gridSpan="2">
                  <a:txBody>
                    <a:bodyPr/>
                    <a:lstStyle/>
                    <a:p>
                      <a:pPr algn="l">
                        <a:spcAft>
                          <a:spcPts val="0"/>
                        </a:spcAft>
                      </a:pPr>
                      <a:r>
                        <a:rPr lang="zh-CN" sz="1600">
                          <a:effectLst/>
                        </a:rPr>
                        <a:t>测试系统是否能判断用户输入的登陆账号与密码是否匹配已经用户是否输入了登陆账号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887779989"/>
                  </a:ext>
                </a:extLst>
              </a:tr>
              <a:tr h="756458">
                <a:tc gridSpan="3">
                  <a:txBody>
                    <a:bodyPr/>
                    <a:lstStyle/>
                    <a:p>
                      <a:pPr algn="l">
                        <a:spcAft>
                          <a:spcPts val="0"/>
                        </a:spcAft>
                      </a:pPr>
                      <a:r>
                        <a:rPr lang="zh-CN" sz="1600" dirty="0">
                          <a:effectLst/>
                        </a:rPr>
                        <a:t>初始条件和背景：无</a:t>
                      </a:r>
                    </a:p>
                    <a:p>
                      <a:pPr algn="l">
                        <a:spcAft>
                          <a:spcPts val="0"/>
                        </a:spcAft>
                      </a:pPr>
                      <a:r>
                        <a:rPr lang="zh-CN" sz="1600" dirty="0">
                          <a:effectLst/>
                        </a:rPr>
                        <a:t>系统：</a:t>
                      </a:r>
                      <a:r>
                        <a:rPr lang="en-US" sz="1600" dirty="0">
                          <a:effectLst/>
                        </a:rPr>
                        <a:t>WEB</a:t>
                      </a:r>
                      <a:r>
                        <a:rPr lang="zh-CN" sz="1600" dirty="0">
                          <a:effectLst/>
                        </a:rPr>
                        <a:t>端</a:t>
                      </a:r>
                    </a:p>
                    <a:p>
                      <a:pPr algn="l">
                        <a:spcAft>
                          <a:spcPts val="0"/>
                        </a:spcAft>
                      </a:pPr>
                      <a:r>
                        <a:rPr lang="zh-CN" sz="1600" dirty="0">
                          <a:effectLst/>
                        </a:rPr>
                        <a:t>注释：无</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ltLang="en-US"/>
                    </a:p>
                  </a:txBody>
                  <a:tcPr/>
                </a:tc>
                <a:tc hMerge="1">
                  <a:txBody>
                    <a:bodyPr/>
                    <a:lstStyle/>
                    <a:p>
                      <a:pPr algn="l">
                        <a:spcAft>
                          <a:spcPts val="0"/>
                        </a:spcAft>
                      </a:pP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1381208903"/>
                  </a:ext>
                </a:extLst>
              </a:tr>
              <a:tr h="260106">
                <a:tc gridSpan="2">
                  <a:txBody>
                    <a:bodyPr/>
                    <a:lstStyle/>
                    <a:p>
                      <a:pPr algn="l">
                        <a:spcAft>
                          <a:spcPts val="0"/>
                        </a:spcAft>
                      </a:pPr>
                      <a:r>
                        <a:rPr lang="zh-CN" sz="1600">
                          <a:effectLst/>
                        </a:rPr>
                        <a:t>操作步骤</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ltLang="en-US"/>
                    </a:p>
                  </a:txBody>
                  <a:tcPr/>
                </a:tc>
                <a:tc>
                  <a:txBody>
                    <a:bodyPr/>
                    <a:lstStyle/>
                    <a:p>
                      <a:pPr algn="l">
                        <a:spcAft>
                          <a:spcPts val="0"/>
                        </a:spcAft>
                      </a:pPr>
                      <a:r>
                        <a:rPr lang="zh-CN" sz="1600">
                          <a:effectLst/>
                        </a:rPr>
                        <a:t>预期结果</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955843235"/>
                  </a:ext>
                </a:extLst>
              </a:tr>
              <a:tr h="796245">
                <a:tc gridSpan="2">
                  <a:txBody>
                    <a:bodyPr/>
                    <a:lstStyle/>
                    <a:p>
                      <a:pPr algn="l">
                        <a:spcAft>
                          <a:spcPts val="0"/>
                        </a:spcAft>
                      </a:pPr>
                      <a:r>
                        <a:rPr lang="zh-CN" sz="1600" dirty="0">
                          <a:effectLst/>
                        </a:rPr>
                        <a:t>假设数据库中存在账户</a:t>
                      </a:r>
                      <a:r>
                        <a:rPr lang="en-US" sz="1600" dirty="0">
                          <a:effectLst/>
                        </a:rPr>
                        <a:t>[18989678901]</a:t>
                      </a:r>
                      <a:endParaRPr lang="zh-CN" sz="1600" dirty="0">
                        <a:effectLst/>
                      </a:endParaRPr>
                    </a:p>
                    <a:p>
                      <a:pPr algn="l">
                        <a:spcAft>
                          <a:spcPts val="0"/>
                        </a:spcAft>
                      </a:pPr>
                      <a:r>
                        <a:rPr lang="zh-CN" sz="1600" dirty="0">
                          <a:effectLst/>
                        </a:rPr>
                        <a:t>密码为</a:t>
                      </a:r>
                      <a:r>
                        <a:rPr lang="en-US" sz="1600" dirty="0">
                          <a:effectLst/>
                        </a:rPr>
                        <a:t>[123456]</a:t>
                      </a:r>
                      <a:endParaRPr lang="zh-CN" sz="1600" dirty="0">
                        <a:effectLst/>
                      </a:endParaRPr>
                    </a:p>
                    <a:p>
                      <a:pPr algn="l">
                        <a:spcAft>
                          <a:spcPts val="0"/>
                        </a:spcAft>
                      </a:pPr>
                      <a:r>
                        <a:rPr lang="zh-CN" sz="1600" dirty="0">
                          <a:effectLst/>
                        </a:rPr>
                        <a:t>输入账户</a:t>
                      </a:r>
                      <a:r>
                        <a:rPr lang="en-US" sz="1600" dirty="0">
                          <a:effectLst/>
                        </a:rPr>
                        <a:t>[18989678901]</a:t>
                      </a:r>
                      <a:endParaRPr lang="zh-CN" sz="1600" dirty="0">
                        <a:effectLst/>
                      </a:endParaRPr>
                    </a:p>
                    <a:p>
                      <a:pPr algn="l">
                        <a:spcAft>
                          <a:spcPts val="0"/>
                        </a:spcAft>
                      </a:pPr>
                      <a:r>
                        <a:rPr lang="zh-CN" sz="1600" dirty="0">
                          <a:effectLst/>
                        </a:rPr>
                        <a:t>输入密码</a:t>
                      </a:r>
                      <a:r>
                        <a:rPr lang="en-US" sz="1600" dirty="0">
                          <a:effectLst/>
                        </a:rPr>
                        <a:t>[]123456</a:t>
                      </a:r>
                      <a:r>
                        <a:rPr lang="zh-CN" altLang="en-US" sz="1600" dirty="0">
                          <a:effectLst/>
                        </a:rPr>
                        <a:t>点击登录按钮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ltLang="en-US"/>
                    </a:p>
                  </a:txBody>
                  <a:tcPr/>
                </a:tc>
                <a:tc>
                  <a:txBody>
                    <a:bodyPr/>
                    <a:lstStyle/>
                    <a:p>
                      <a:pPr algn="l">
                        <a:spcAft>
                          <a:spcPts val="0"/>
                        </a:spcAft>
                      </a:pPr>
                      <a:r>
                        <a:rPr lang="zh-CN" sz="1600">
                          <a:effectLst/>
                        </a:rPr>
                        <a:t>登录成功</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2625579184"/>
                  </a:ext>
                </a:extLst>
              </a:tr>
              <a:tr h="796245">
                <a:tc gridSpan="2">
                  <a:txBody>
                    <a:bodyPr/>
                    <a:lstStyle/>
                    <a:p>
                      <a:pPr algn="l">
                        <a:spcAft>
                          <a:spcPts val="0"/>
                        </a:spcAft>
                      </a:pPr>
                      <a:r>
                        <a:rPr lang="zh-CN" sz="1600" dirty="0">
                          <a:effectLst/>
                        </a:rPr>
                        <a:t>假设数据库中存在账户</a:t>
                      </a:r>
                      <a:r>
                        <a:rPr lang="en-US" sz="1600" dirty="0">
                          <a:effectLst/>
                        </a:rPr>
                        <a:t>[18989678901]</a:t>
                      </a:r>
                      <a:endParaRPr lang="zh-CN" sz="1600" dirty="0">
                        <a:effectLst/>
                      </a:endParaRPr>
                    </a:p>
                    <a:p>
                      <a:pPr algn="l">
                        <a:spcAft>
                          <a:spcPts val="0"/>
                        </a:spcAft>
                      </a:pPr>
                      <a:r>
                        <a:rPr lang="zh-CN" sz="1600" dirty="0">
                          <a:effectLst/>
                        </a:rPr>
                        <a:t>密码为</a:t>
                      </a:r>
                      <a:r>
                        <a:rPr lang="en-US" sz="1600" dirty="0">
                          <a:effectLst/>
                        </a:rPr>
                        <a:t>[123456]</a:t>
                      </a:r>
                      <a:endParaRPr lang="zh-CN" sz="1600" dirty="0">
                        <a:effectLst/>
                      </a:endParaRPr>
                    </a:p>
                    <a:p>
                      <a:pPr algn="l">
                        <a:spcAft>
                          <a:spcPts val="0"/>
                        </a:spcAft>
                      </a:pPr>
                      <a:r>
                        <a:rPr lang="zh-CN" sz="1600" dirty="0">
                          <a:effectLst/>
                        </a:rPr>
                        <a:t>输入账户</a:t>
                      </a:r>
                      <a:r>
                        <a:rPr lang="en-US" sz="1600" dirty="0">
                          <a:effectLst/>
                        </a:rPr>
                        <a:t>[65464646465]</a:t>
                      </a:r>
                      <a:endParaRPr lang="zh-CN" sz="1600" dirty="0">
                        <a:effectLst/>
                      </a:endParaRPr>
                    </a:p>
                    <a:p>
                      <a:pPr algn="l">
                        <a:spcAft>
                          <a:spcPts val="0"/>
                        </a:spcAft>
                      </a:pPr>
                      <a:r>
                        <a:rPr lang="zh-CN" sz="1600" dirty="0">
                          <a:effectLst/>
                        </a:rPr>
                        <a:t>输入密码</a:t>
                      </a:r>
                      <a:r>
                        <a:rPr lang="en-US" sz="1600" dirty="0">
                          <a:effectLst/>
                        </a:rPr>
                        <a:t>[123456]</a:t>
                      </a:r>
                      <a:r>
                        <a:rPr lang="zh-CN" altLang="en-US" sz="1600" dirty="0">
                          <a:effectLst/>
                        </a:rPr>
                        <a:t>点击登录按钮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ltLang="en-US"/>
                    </a:p>
                  </a:txBody>
                  <a:tcPr/>
                </a:tc>
                <a:tc>
                  <a:txBody>
                    <a:bodyPr/>
                    <a:lstStyle/>
                    <a:p>
                      <a:pPr algn="l">
                        <a:spcAft>
                          <a:spcPts val="0"/>
                        </a:spcAft>
                      </a:pPr>
                      <a:r>
                        <a:rPr lang="zh-CN" sz="1600" dirty="0">
                          <a:effectLst/>
                        </a:rPr>
                        <a:t>提示该账号不存在</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4052144563"/>
                  </a:ext>
                </a:extLst>
              </a:tr>
              <a:tr h="796245">
                <a:tc gridSpan="2">
                  <a:txBody>
                    <a:bodyPr/>
                    <a:lstStyle/>
                    <a:p>
                      <a:pPr algn="l">
                        <a:spcAft>
                          <a:spcPts val="0"/>
                        </a:spcAft>
                      </a:pPr>
                      <a:r>
                        <a:rPr lang="zh-CN" sz="1600" dirty="0">
                          <a:effectLst/>
                        </a:rPr>
                        <a:t>假设数据库中存在账户</a:t>
                      </a:r>
                      <a:r>
                        <a:rPr lang="en-US" sz="1600" dirty="0">
                          <a:effectLst/>
                        </a:rPr>
                        <a:t>[18989678901]</a:t>
                      </a:r>
                      <a:endParaRPr lang="zh-CN" sz="1600" dirty="0">
                        <a:effectLst/>
                      </a:endParaRPr>
                    </a:p>
                    <a:p>
                      <a:pPr algn="l">
                        <a:spcAft>
                          <a:spcPts val="0"/>
                        </a:spcAft>
                      </a:pPr>
                      <a:r>
                        <a:rPr lang="zh-CN" sz="1600" dirty="0">
                          <a:effectLst/>
                        </a:rPr>
                        <a:t>密码为</a:t>
                      </a:r>
                      <a:r>
                        <a:rPr lang="en-US" sz="1600" dirty="0">
                          <a:effectLst/>
                        </a:rPr>
                        <a:t>[123456]</a:t>
                      </a:r>
                      <a:endParaRPr lang="zh-CN" sz="1600" dirty="0">
                        <a:effectLst/>
                      </a:endParaRPr>
                    </a:p>
                    <a:p>
                      <a:pPr algn="l">
                        <a:spcAft>
                          <a:spcPts val="0"/>
                        </a:spcAft>
                      </a:pPr>
                      <a:r>
                        <a:rPr lang="zh-CN" sz="1600" dirty="0">
                          <a:effectLst/>
                        </a:rPr>
                        <a:t>输入账户</a:t>
                      </a:r>
                      <a:r>
                        <a:rPr lang="en-US" sz="1600" dirty="0">
                          <a:effectLst/>
                        </a:rPr>
                        <a:t>[]</a:t>
                      </a:r>
                      <a:endParaRPr lang="zh-CN" sz="1600" dirty="0">
                        <a:effectLst/>
                      </a:endParaRPr>
                    </a:p>
                    <a:p>
                      <a:pPr algn="l">
                        <a:spcAft>
                          <a:spcPts val="0"/>
                        </a:spcAft>
                      </a:pPr>
                      <a:r>
                        <a:rPr lang="zh-CN" sz="1600" dirty="0">
                          <a:effectLst/>
                        </a:rPr>
                        <a:t>输入密码</a:t>
                      </a:r>
                      <a:r>
                        <a:rPr lang="en-US" sz="1600" dirty="0">
                          <a:effectLst/>
                        </a:rPr>
                        <a:t>[123456]</a:t>
                      </a:r>
                      <a:r>
                        <a:rPr lang="zh-CN" altLang="en-US" sz="1600" dirty="0">
                          <a:effectLst/>
                        </a:rPr>
                        <a:t>点击登录按钮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tc hMerge="1">
                  <a:txBody>
                    <a:bodyPr/>
                    <a:lstStyle/>
                    <a:p>
                      <a:endParaRPr lang="zh-CN" altLang="en-US"/>
                    </a:p>
                  </a:txBody>
                  <a:tcPr/>
                </a:tc>
                <a:tc>
                  <a:txBody>
                    <a:bodyPr/>
                    <a:lstStyle/>
                    <a:p>
                      <a:pPr algn="l">
                        <a:spcAft>
                          <a:spcPts val="0"/>
                        </a:spcAft>
                      </a:pPr>
                      <a:r>
                        <a:rPr lang="zh-CN" sz="1600" dirty="0">
                          <a:effectLst/>
                        </a:rPr>
                        <a:t>提示登录账号不能为空</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1859" marR="61859" marT="0" marB="0"/>
                </a:tc>
                <a:extLst>
                  <a:ext uri="{0D108BD9-81ED-4DB2-BD59-A6C34878D82A}">
                    <a16:rowId xmlns:a16="http://schemas.microsoft.com/office/drawing/2014/main" val="3854851742"/>
                  </a:ext>
                </a:extLst>
              </a:tr>
            </a:tbl>
          </a:graphicData>
        </a:graphic>
      </p:graphicFrame>
      <p:sp>
        <p:nvSpPr>
          <p:cNvPr id="3" name="文本框 2">
            <a:extLst>
              <a:ext uri="{FF2B5EF4-FFF2-40B4-BE49-F238E27FC236}">
                <a16:creationId xmlns:a16="http://schemas.microsoft.com/office/drawing/2014/main" id="{C96B5063-7892-4F03-9F64-B38D50154B74}"/>
              </a:ext>
            </a:extLst>
          </p:cNvPr>
          <p:cNvSpPr txBox="1"/>
          <p:nvPr/>
        </p:nvSpPr>
        <p:spPr>
          <a:xfrm>
            <a:off x="513094" y="2234231"/>
            <a:ext cx="2492990" cy="369332"/>
          </a:xfrm>
          <a:prstGeom prst="rect">
            <a:avLst/>
          </a:prstGeom>
          <a:noFill/>
        </p:spPr>
        <p:txBody>
          <a:bodyPr wrap="none" rtlCol="0">
            <a:spAutoFit/>
          </a:bodyPr>
          <a:lstStyle/>
          <a:p>
            <a:r>
              <a:rPr lang="zh-CN" altLang="en-US" b="1" dirty="0">
                <a:solidFill>
                  <a:schemeClr val="tx1">
                    <a:lumMod val="65000"/>
                    <a:lumOff val="35000"/>
                  </a:schemeClr>
                </a:solidFill>
              </a:rPr>
              <a:t>注册用户登陆测试用例</a:t>
            </a:r>
          </a:p>
        </p:txBody>
      </p:sp>
      <p:sp>
        <p:nvSpPr>
          <p:cNvPr id="4" name="文本框 3">
            <a:extLst>
              <a:ext uri="{FF2B5EF4-FFF2-40B4-BE49-F238E27FC236}">
                <a16:creationId xmlns:a16="http://schemas.microsoft.com/office/drawing/2014/main" id="{0EF4D480-03B1-497A-B7A5-3B1B90B65B0A}"/>
              </a:ext>
            </a:extLst>
          </p:cNvPr>
          <p:cNvSpPr txBox="1"/>
          <p:nvPr/>
        </p:nvSpPr>
        <p:spPr>
          <a:xfrm>
            <a:off x="551180" y="3049884"/>
            <a:ext cx="2162772" cy="369332"/>
          </a:xfrm>
          <a:prstGeom prst="rect">
            <a:avLst/>
          </a:prstGeom>
          <a:noFill/>
        </p:spPr>
        <p:txBody>
          <a:bodyPr wrap="none" rtlCol="0">
            <a:spAutoFit/>
          </a:bodyPr>
          <a:lstStyle/>
          <a:p>
            <a:r>
              <a:rPr lang="zh-CN" altLang="en-US" b="1" dirty="0">
                <a:solidFill>
                  <a:schemeClr val="tx1">
                    <a:lumMod val="75000"/>
                    <a:lumOff val="25000"/>
                  </a:schemeClr>
                </a:solidFill>
              </a:rPr>
              <a:t>测试用例合计</a:t>
            </a:r>
            <a:r>
              <a:rPr lang="en-US" altLang="zh-CN" b="1">
                <a:solidFill>
                  <a:schemeClr val="tx1">
                    <a:lumMod val="75000"/>
                    <a:lumOff val="25000"/>
                  </a:schemeClr>
                </a:solidFill>
              </a:rPr>
              <a:t>308</a:t>
            </a:r>
            <a:r>
              <a:rPr lang="zh-CN" altLang="en-US" b="1">
                <a:solidFill>
                  <a:schemeClr val="tx1">
                    <a:lumMod val="75000"/>
                    <a:lumOff val="25000"/>
                  </a:schemeClr>
                </a:solidFill>
              </a:rPr>
              <a:t>个</a:t>
            </a:r>
            <a:endParaRPr lang="zh-CN" altLang="en-US" b="1" dirty="0">
              <a:solidFill>
                <a:schemeClr val="tx1">
                  <a:lumMod val="75000"/>
                  <a:lumOff val="25000"/>
                </a:schemeClr>
              </a:solidFill>
            </a:endParaRPr>
          </a:p>
        </p:txBody>
      </p:sp>
    </p:spTree>
    <p:extLst>
      <p:ext uri="{BB962C8B-B14F-4D97-AF65-F5344CB8AC3E}">
        <p14:creationId xmlns:p14="http://schemas.microsoft.com/office/powerpoint/2010/main" val="4150363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里程碑任务提交记录</a:t>
              </a:r>
            </a:p>
          </p:txBody>
        </p:sp>
      </p:grpSp>
      <p:pic>
        <p:nvPicPr>
          <p:cNvPr id="3" name="图片 2">
            <a:extLst>
              <a:ext uri="{FF2B5EF4-FFF2-40B4-BE49-F238E27FC236}">
                <a16:creationId xmlns:a16="http://schemas.microsoft.com/office/drawing/2014/main" id="{19671F6B-E13A-49FC-88D7-FA107B8CF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208" y="1230416"/>
            <a:ext cx="10615584" cy="4133953"/>
          </a:xfrm>
          <a:prstGeom prst="rect">
            <a:avLst/>
          </a:prstGeom>
        </p:spPr>
      </p:pic>
      <p:sp>
        <p:nvSpPr>
          <p:cNvPr id="4" name="文本框 3">
            <a:extLst>
              <a:ext uri="{FF2B5EF4-FFF2-40B4-BE49-F238E27FC236}">
                <a16:creationId xmlns:a16="http://schemas.microsoft.com/office/drawing/2014/main" id="{643B94D3-853C-4CAC-BD85-0F2C76E64642}"/>
              </a:ext>
            </a:extLst>
          </p:cNvPr>
          <p:cNvSpPr txBox="1"/>
          <p:nvPr/>
        </p:nvSpPr>
        <p:spPr>
          <a:xfrm>
            <a:off x="9240982" y="6165273"/>
            <a:ext cx="2678938" cy="369332"/>
          </a:xfrm>
          <a:prstGeom prst="rect">
            <a:avLst/>
          </a:prstGeom>
          <a:noFill/>
        </p:spPr>
        <p:txBody>
          <a:bodyPr wrap="none" rtlCol="0">
            <a:spAutoFit/>
          </a:bodyPr>
          <a:lstStyle/>
          <a:p>
            <a:r>
              <a:rPr lang="en-US" altLang="zh-CN" dirty="0"/>
              <a:t>——</a:t>
            </a:r>
            <a:r>
              <a:rPr lang="zh-CN" altLang="en-US" dirty="0"/>
              <a:t>详情见邮箱提交记录</a:t>
            </a:r>
          </a:p>
        </p:txBody>
      </p:sp>
    </p:spTree>
    <p:extLst>
      <p:ext uri="{BB962C8B-B14F-4D97-AF65-F5344CB8AC3E}">
        <p14:creationId xmlns:p14="http://schemas.microsoft.com/office/powerpoint/2010/main" val="234437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用户手册</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158080" y="6188527"/>
            <a:ext cx="3592650"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用户手册</a:t>
            </a:r>
          </a:p>
        </p:txBody>
      </p:sp>
      <p:pic>
        <p:nvPicPr>
          <p:cNvPr id="3" name="图片 2">
            <a:extLst>
              <a:ext uri="{FF2B5EF4-FFF2-40B4-BE49-F238E27FC236}">
                <a16:creationId xmlns:a16="http://schemas.microsoft.com/office/drawing/2014/main" id="{4B04771C-1F2F-4897-AB1B-151AB6F8F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732" y="1177324"/>
            <a:ext cx="7690536" cy="4503351"/>
          </a:xfrm>
          <a:prstGeom prst="rect">
            <a:avLst/>
          </a:prstGeom>
        </p:spPr>
      </p:pic>
    </p:spTree>
    <p:extLst>
      <p:ext uri="{BB962C8B-B14F-4D97-AF65-F5344CB8AC3E}">
        <p14:creationId xmlns:p14="http://schemas.microsoft.com/office/powerpoint/2010/main" val="1969908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内部评审记录</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2909771"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详情见会议记录及录音</a:t>
            </a:r>
          </a:p>
        </p:txBody>
      </p:sp>
      <p:pic>
        <p:nvPicPr>
          <p:cNvPr id="3" name="图片 2">
            <a:extLst>
              <a:ext uri="{FF2B5EF4-FFF2-40B4-BE49-F238E27FC236}">
                <a16:creationId xmlns:a16="http://schemas.microsoft.com/office/drawing/2014/main" id="{4E65ACEE-AA90-4D33-9EE7-7433AFB5D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2690" y="561340"/>
            <a:ext cx="5971067" cy="5004222"/>
          </a:xfrm>
          <a:prstGeom prst="rect">
            <a:avLst/>
          </a:prstGeom>
        </p:spPr>
      </p:pic>
      <p:pic>
        <p:nvPicPr>
          <p:cNvPr id="4" name="图片 3">
            <a:extLst>
              <a:ext uri="{FF2B5EF4-FFF2-40B4-BE49-F238E27FC236}">
                <a16:creationId xmlns:a16="http://schemas.microsoft.com/office/drawing/2014/main" id="{AFCF2650-E2E2-4DCD-8F36-C07F65C35551}"/>
              </a:ext>
            </a:extLst>
          </p:cNvPr>
          <p:cNvPicPr>
            <a:picLocks noChangeAspect="1"/>
          </p:cNvPicPr>
          <p:nvPr/>
        </p:nvPicPr>
        <p:blipFill rotWithShape="1">
          <a:blip r:embed="rId4">
            <a:extLst>
              <a:ext uri="{28A0092B-C50C-407E-A947-70E740481C1C}">
                <a14:useLocalDpi xmlns:a14="http://schemas.microsoft.com/office/drawing/2010/main" val="0"/>
              </a:ext>
            </a:extLst>
          </a:blip>
          <a:srcRect t="16565" r="2952"/>
          <a:stretch/>
        </p:blipFill>
        <p:spPr>
          <a:xfrm>
            <a:off x="551180" y="2092088"/>
            <a:ext cx="2871465" cy="4388722"/>
          </a:xfrm>
          <a:prstGeom prst="rect">
            <a:avLst/>
          </a:prstGeom>
        </p:spPr>
      </p:pic>
    </p:spTree>
    <p:extLst>
      <p:ext uri="{BB962C8B-B14F-4D97-AF65-F5344CB8AC3E}">
        <p14:creationId xmlns:p14="http://schemas.microsoft.com/office/powerpoint/2010/main" val="6769538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THREE</a:t>
            </a:r>
          </a:p>
        </p:txBody>
      </p:sp>
      <p:sp>
        <p:nvSpPr>
          <p:cNvPr id="4" name="文本框 3"/>
          <p:cNvSpPr txBox="1"/>
          <p:nvPr/>
        </p:nvSpPr>
        <p:spPr>
          <a:xfrm>
            <a:off x="4340094" y="2666457"/>
            <a:ext cx="3482598"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4.</a:t>
            </a:r>
            <a:r>
              <a:rPr lang="zh-CN" altLang="en-US" sz="4800" dirty="0">
                <a:solidFill>
                  <a:schemeClr val="bg2">
                    <a:lumMod val="50000"/>
                  </a:schemeClr>
                </a:solidFill>
                <a:latin typeface="方正姚体" panose="02010601030101010101" charset="-122"/>
                <a:ea typeface="方正姚体" panose="02010601030101010101" charset="-122"/>
              </a:rPr>
              <a:t>需求变更</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38094337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需求管理工具</a:t>
              </a:r>
            </a:p>
          </p:txBody>
        </p:sp>
      </p:grpSp>
      <p:pic>
        <p:nvPicPr>
          <p:cNvPr id="10" name="图片 9">
            <a:extLst>
              <a:ext uri="{FF2B5EF4-FFF2-40B4-BE49-F238E27FC236}">
                <a16:creationId xmlns:a16="http://schemas.microsoft.com/office/drawing/2014/main" id="{6D8CB9A4-9665-4CDA-9F01-D875BD98E7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8243" y="908843"/>
            <a:ext cx="8538883" cy="5040313"/>
          </a:xfrm>
          <a:prstGeom prst="rect">
            <a:avLst/>
          </a:prstGeom>
        </p:spPr>
      </p:pic>
    </p:spTree>
    <p:extLst>
      <p:ext uri="{BB962C8B-B14F-4D97-AF65-F5344CB8AC3E}">
        <p14:creationId xmlns:p14="http://schemas.microsoft.com/office/powerpoint/2010/main" val="2612990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需求管理工具</a:t>
              </a:r>
            </a:p>
          </p:txBody>
        </p:sp>
      </p:grpSp>
      <p:pic>
        <p:nvPicPr>
          <p:cNvPr id="11" name="图片 10">
            <a:extLst>
              <a:ext uri="{FF2B5EF4-FFF2-40B4-BE49-F238E27FC236}">
                <a16:creationId xmlns:a16="http://schemas.microsoft.com/office/drawing/2014/main" id="{A206A47B-5832-4680-A3C7-0DC89256C0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7341" y="1020469"/>
            <a:ext cx="8457317" cy="5040313"/>
          </a:xfrm>
          <a:prstGeom prst="rect">
            <a:avLst/>
          </a:prstGeom>
        </p:spPr>
      </p:pic>
    </p:spTree>
    <p:extLst>
      <p:ext uri="{BB962C8B-B14F-4D97-AF65-F5344CB8AC3E}">
        <p14:creationId xmlns:p14="http://schemas.microsoft.com/office/powerpoint/2010/main" val="741042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需求管理工具</a:t>
              </a:r>
            </a:p>
          </p:txBody>
        </p:sp>
      </p:grpSp>
      <p:pic>
        <p:nvPicPr>
          <p:cNvPr id="11" name="图片 10">
            <a:extLst>
              <a:ext uri="{FF2B5EF4-FFF2-40B4-BE49-F238E27FC236}">
                <a16:creationId xmlns:a16="http://schemas.microsoft.com/office/drawing/2014/main" id="{13B2C905-4941-4E27-948C-FEDA735C12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121" y="908843"/>
            <a:ext cx="8251757" cy="5040313"/>
          </a:xfrm>
          <a:prstGeom prst="rect">
            <a:avLst/>
          </a:prstGeom>
        </p:spPr>
      </p:pic>
    </p:spTree>
    <p:extLst>
      <p:ext uri="{BB962C8B-B14F-4D97-AF65-F5344CB8AC3E}">
        <p14:creationId xmlns:p14="http://schemas.microsoft.com/office/powerpoint/2010/main" val="23026760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CCB</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章程</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869381" y="6335761"/>
            <a:ext cx="3502882"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PRD2018-G03-CCB</a:t>
            </a:r>
            <a:r>
              <a:rPr lang="zh-CN" altLang="en-US" dirty="0">
                <a:solidFill>
                  <a:schemeClr val="bg2">
                    <a:lumMod val="25000"/>
                  </a:schemeClr>
                </a:solidFill>
              </a:rPr>
              <a:t>章程</a:t>
            </a:r>
          </a:p>
        </p:txBody>
      </p:sp>
      <p:graphicFrame>
        <p:nvGraphicFramePr>
          <p:cNvPr id="10" name="表格 9">
            <a:extLst>
              <a:ext uri="{FF2B5EF4-FFF2-40B4-BE49-F238E27FC236}">
                <a16:creationId xmlns:a16="http://schemas.microsoft.com/office/drawing/2014/main" id="{081FDE69-C2E0-491B-8ADE-C6ED28F98EE3}"/>
              </a:ext>
            </a:extLst>
          </p:cNvPr>
          <p:cNvGraphicFramePr>
            <a:graphicFrameLocks noGrp="1"/>
          </p:cNvGraphicFramePr>
          <p:nvPr>
            <p:extLst>
              <p:ext uri="{D42A27DB-BD31-4B8C-83A1-F6EECF244321}">
                <p14:modId xmlns:p14="http://schemas.microsoft.com/office/powerpoint/2010/main" val="2298565212"/>
              </p:ext>
            </p:extLst>
          </p:nvPr>
        </p:nvGraphicFramePr>
        <p:xfrm>
          <a:off x="1021799" y="1004998"/>
          <a:ext cx="10148401" cy="5071255"/>
        </p:xfrm>
        <a:graphic>
          <a:graphicData uri="http://schemas.openxmlformats.org/drawingml/2006/table">
            <a:tbl>
              <a:tblPr firstRow="1" firstCol="1" bandRow="1">
                <a:tableStyleId>{F5AB1C69-6EDB-4FF4-983F-18BD219EF322}</a:tableStyleId>
              </a:tblPr>
              <a:tblGrid>
                <a:gridCol w="812213">
                  <a:extLst>
                    <a:ext uri="{9D8B030D-6E8A-4147-A177-3AD203B41FA5}">
                      <a16:colId xmlns:a16="http://schemas.microsoft.com/office/drawing/2014/main" val="4215666797"/>
                    </a:ext>
                  </a:extLst>
                </a:gridCol>
                <a:gridCol w="1806166">
                  <a:extLst>
                    <a:ext uri="{9D8B030D-6E8A-4147-A177-3AD203B41FA5}">
                      <a16:colId xmlns:a16="http://schemas.microsoft.com/office/drawing/2014/main" val="2479259170"/>
                    </a:ext>
                  </a:extLst>
                </a:gridCol>
                <a:gridCol w="1334629">
                  <a:extLst>
                    <a:ext uri="{9D8B030D-6E8A-4147-A177-3AD203B41FA5}">
                      <a16:colId xmlns:a16="http://schemas.microsoft.com/office/drawing/2014/main" val="2818387365"/>
                    </a:ext>
                  </a:extLst>
                </a:gridCol>
                <a:gridCol w="1547938">
                  <a:extLst>
                    <a:ext uri="{9D8B030D-6E8A-4147-A177-3AD203B41FA5}">
                      <a16:colId xmlns:a16="http://schemas.microsoft.com/office/drawing/2014/main" val="3951283140"/>
                    </a:ext>
                  </a:extLst>
                </a:gridCol>
                <a:gridCol w="2437850">
                  <a:extLst>
                    <a:ext uri="{9D8B030D-6E8A-4147-A177-3AD203B41FA5}">
                      <a16:colId xmlns:a16="http://schemas.microsoft.com/office/drawing/2014/main" val="2190985977"/>
                    </a:ext>
                  </a:extLst>
                </a:gridCol>
                <a:gridCol w="2209605">
                  <a:extLst>
                    <a:ext uri="{9D8B030D-6E8A-4147-A177-3AD203B41FA5}">
                      <a16:colId xmlns:a16="http://schemas.microsoft.com/office/drawing/2014/main" val="1795121812"/>
                    </a:ext>
                  </a:extLst>
                </a:gridCol>
              </a:tblGrid>
              <a:tr h="336767">
                <a:tc>
                  <a:txBody>
                    <a:bodyPr/>
                    <a:lstStyle/>
                    <a:p>
                      <a:pPr algn="just">
                        <a:lnSpc>
                          <a:spcPct val="107000"/>
                        </a:lnSpc>
                        <a:spcAft>
                          <a:spcPts val="800"/>
                        </a:spcAft>
                      </a:pPr>
                      <a:r>
                        <a:rPr lang="zh-CN" sz="2200" kern="100">
                          <a:effectLst/>
                        </a:rPr>
                        <a:t>姓名</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角色</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手机号</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微信</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邮箱</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所在地</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1568665904"/>
                  </a:ext>
                </a:extLst>
              </a:tr>
              <a:tr h="700207">
                <a:tc>
                  <a:txBody>
                    <a:bodyPr/>
                    <a:lstStyle/>
                    <a:p>
                      <a:pPr algn="just">
                        <a:lnSpc>
                          <a:spcPct val="107000"/>
                        </a:lnSpc>
                        <a:spcAft>
                          <a:spcPts val="800"/>
                        </a:spcAft>
                      </a:pPr>
                      <a:r>
                        <a:rPr lang="zh-CN" sz="2200" kern="100">
                          <a:effectLst/>
                        </a:rPr>
                        <a:t>夏昌灏</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CCB</a:t>
                      </a:r>
                      <a:r>
                        <a:rPr lang="zh-CN" sz="2200" kern="100">
                          <a:effectLst/>
                        </a:rPr>
                        <a:t>主席</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17367073386</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xch752</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31603158@stu.zucc.edu.cn</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明德</a:t>
                      </a:r>
                      <a:r>
                        <a:rPr lang="en-US" sz="2200" kern="100">
                          <a:effectLst/>
                        </a:rPr>
                        <a:t>B3-308</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469143407"/>
                  </a:ext>
                </a:extLst>
              </a:tr>
              <a:tr h="1052898">
                <a:tc>
                  <a:txBody>
                    <a:bodyPr/>
                    <a:lstStyle/>
                    <a:p>
                      <a:pPr algn="just">
                        <a:lnSpc>
                          <a:spcPct val="107000"/>
                        </a:lnSpc>
                        <a:spcAft>
                          <a:spcPts val="800"/>
                        </a:spcAft>
                      </a:pPr>
                      <a:r>
                        <a:rPr lang="zh-CN" sz="2200" kern="100">
                          <a:effectLst/>
                        </a:rPr>
                        <a:t>杨枨</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dirty="0">
                          <a:effectLst/>
                        </a:rPr>
                        <a:t>任务下达者</a:t>
                      </a:r>
                      <a:r>
                        <a:rPr lang="en-US" sz="2200" kern="100" dirty="0">
                          <a:effectLst/>
                        </a:rPr>
                        <a:t>/</a:t>
                      </a:r>
                      <a:r>
                        <a:rPr lang="zh-CN" sz="2200" kern="100" dirty="0">
                          <a:effectLst/>
                        </a:rPr>
                        <a:t>客户</a:t>
                      </a:r>
                      <a:r>
                        <a:rPr lang="en-US" sz="2200" kern="100" dirty="0">
                          <a:effectLst/>
                        </a:rPr>
                        <a:t>/</a:t>
                      </a:r>
                      <a:r>
                        <a:rPr lang="zh-CN" sz="2200" kern="100" dirty="0">
                          <a:effectLst/>
                        </a:rPr>
                        <a:t>教师用户代表</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13357102333</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en-US" sz="2200" kern="100">
                          <a:effectLst/>
                        </a:rPr>
                        <a:t>HolleyYang</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yangc@zucc.edu.cn</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理四 </a:t>
                      </a:r>
                      <a:r>
                        <a:rPr lang="en-US" sz="2200" kern="100">
                          <a:effectLst/>
                        </a:rPr>
                        <a:t>504</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1244298889"/>
                  </a:ext>
                </a:extLst>
              </a:tr>
              <a:tr h="700207">
                <a:tc>
                  <a:txBody>
                    <a:bodyPr/>
                    <a:lstStyle/>
                    <a:p>
                      <a:pPr algn="just">
                        <a:lnSpc>
                          <a:spcPct val="107000"/>
                        </a:lnSpc>
                        <a:spcAft>
                          <a:spcPts val="800"/>
                        </a:spcAft>
                      </a:pPr>
                      <a:r>
                        <a:rPr lang="zh-CN" sz="2200" kern="100">
                          <a:effectLst/>
                        </a:rPr>
                        <a:t>侯宏仑</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gn="just">
                        <a:lnSpc>
                          <a:spcPct val="107000"/>
                        </a:lnSpc>
                        <a:spcAft>
                          <a:spcPts val="800"/>
                        </a:spcAft>
                      </a:pPr>
                      <a:r>
                        <a:rPr lang="zh-CN" sz="2200" kern="100">
                          <a:effectLst/>
                        </a:rPr>
                        <a:t>任务下达者</a:t>
                      </a:r>
                      <a:r>
                        <a:rPr lang="en-US" sz="2200" kern="100">
                          <a:effectLst/>
                        </a:rPr>
                        <a:t>/</a:t>
                      </a:r>
                      <a:r>
                        <a:rPr lang="zh-CN" sz="2200" kern="100">
                          <a:effectLst/>
                        </a:rPr>
                        <a:t>客户</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13071858629</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Tuuuuuuudou</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houhl@zucc.edu.cn</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理四 </a:t>
                      </a:r>
                      <a:r>
                        <a:rPr lang="en-US" sz="2200" kern="100">
                          <a:effectLst/>
                        </a:rPr>
                        <a:t>501</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1717257127"/>
                  </a:ext>
                </a:extLst>
              </a:tr>
              <a:tr h="786837">
                <a:tc>
                  <a:txBody>
                    <a:bodyPr/>
                    <a:lstStyle/>
                    <a:p>
                      <a:pPr>
                        <a:lnSpc>
                          <a:spcPct val="107000"/>
                        </a:lnSpc>
                        <a:spcAft>
                          <a:spcPts val="800"/>
                        </a:spcAft>
                      </a:pPr>
                      <a:r>
                        <a:rPr lang="zh-CN" sz="2200" kern="100">
                          <a:effectLst/>
                        </a:rPr>
                        <a:t>王飞刚</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用户</a:t>
                      </a:r>
                      <a:r>
                        <a:rPr lang="en-US" sz="2200" kern="100">
                          <a:effectLst/>
                        </a:rPr>
                        <a:t>/</a:t>
                      </a:r>
                      <a:r>
                        <a:rPr lang="zh-CN" sz="2200" kern="100">
                          <a:effectLst/>
                        </a:rPr>
                        <a:t>学生用户群代表</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15988139345</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steel_wfg_97</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31601408@stu.zucc.edu.cn</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弘毅</a:t>
                      </a:r>
                      <a:r>
                        <a:rPr lang="en-US" sz="2200" kern="100">
                          <a:effectLst/>
                        </a:rPr>
                        <a:t>B1-615</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4045603404"/>
                  </a:ext>
                </a:extLst>
              </a:tr>
              <a:tr h="786837">
                <a:tc>
                  <a:txBody>
                    <a:bodyPr/>
                    <a:lstStyle/>
                    <a:p>
                      <a:pPr>
                        <a:lnSpc>
                          <a:spcPct val="107000"/>
                        </a:lnSpc>
                        <a:spcAft>
                          <a:spcPts val="800"/>
                        </a:spcAft>
                      </a:pPr>
                      <a:r>
                        <a:rPr lang="zh-CN" sz="2200" kern="100">
                          <a:effectLst/>
                        </a:rPr>
                        <a:t>陈尚辉</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用户</a:t>
                      </a:r>
                      <a:r>
                        <a:rPr lang="en-US" sz="2200" kern="100">
                          <a:effectLst/>
                        </a:rPr>
                        <a:t>/</a:t>
                      </a:r>
                      <a:r>
                        <a:rPr lang="zh-CN" sz="2200" kern="100">
                          <a:effectLst/>
                        </a:rPr>
                        <a:t>管理员用户代表</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18782934858</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csui_26</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u="sng" kern="100">
                          <a:effectLst/>
                          <a:hlinkClick r:id="rId3"/>
                        </a:rPr>
                        <a:t>287256264@qq.com</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惟学楼</a:t>
                      </a:r>
                      <a:r>
                        <a:rPr lang="en-US" sz="2200" kern="100">
                          <a:effectLst/>
                        </a:rPr>
                        <a:t>B1-103</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4131468174"/>
                  </a:ext>
                </a:extLst>
              </a:tr>
              <a:tr h="700207">
                <a:tc>
                  <a:txBody>
                    <a:bodyPr/>
                    <a:lstStyle/>
                    <a:p>
                      <a:pPr>
                        <a:lnSpc>
                          <a:spcPct val="107000"/>
                        </a:lnSpc>
                        <a:spcAft>
                          <a:spcPts val="800"/>
                        </a:spcAft>
                      </a:pPr>
                      <a:r>
                        <a:rPr lang="zh-CN" sz="2200" kern="100">
                          <a:effectLst/>
                        </a:rPr>
                        <a:t>冯炫霖</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a:effectLst/>
                        </a:rPr>
                        <a:t>用户</a:t>
                      </a:r>
                      <a:r>
                        <a:rPr lang="en-US" sz="2200" kern="100">
                          <a:effectLst/>
                        </a:rPr>
                        <a:t>/</a:t>
                      </a:r>
                      <a:r>
                        <a:rPr lang="zh-CN" sz="2200" kern="100">
                          <a:effectLst/>
                        </a:rPr>
                        <a:t>游客用户代表</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13588898527</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Fxl_ninetyElight</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en-US" sz="2200" kern="100">
                          <a:effectLst/>
                        </a:rPr>
                        <a:t>603859151@qq.com</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tc>
                  <a:txBody>
                    <a:bodyPr/>
                    <a:lstStyle/>
                    <a:p>
                      <a:pPr>
                        <a:lnSpc>
                          <a:spcPct val="107000"/>
                        </a:lnSpc>
                        <a:spcAft>
                          <a:spcPts val="800"/>
                        </a:spcAft>
                      </a:pPr>
                      <a:r>
                        <a:rPr lang="zh-CN" sz="2200" kern="100" dirty="0">
                          <a:effectLst/>
                        </a:rPr>
                        <a:t>致远</a:t>
                      </a:r>
                      <a:r>
                        <a:rPr lang="en-US" sz="2200" kern="100" dirty="0">
                          <a:effectLst/>
                        </a:rPr>
                        <a:t>B2-522</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202" marR="92202" marT="0" marB="0"/>
                </a:tc>
                <a:extLst>
                  <a:ext uri="{0D108BD9-81ED-4DB2-BD59-A6C34878D82A}">
                    <a16:rowId xmlns:a16="http://schemas.microsoft.com/office/drawing/2014/main" val="2735983629"/>
                  </a:ext>
                </a:extLst>
              </a:tr>
            </a:tbl>
          </a:graphicData>
        </a:graphic>
      </p:graphicFrame>
      <p:sp>
        <p:nvSpPr>
          <p:cNvPr id="2" name="文本框 1">
            <a:extLst>
              <a:ext uri="{FF2B5EF4-FFF2-40B4-BE49-F238E27FC236}">
                <a16:creationId xmlns:a16="http://schemas.microsoft.com/office/drawing/2014/main" id="{4BCADBC1-123B-48BC-8772-246D196C473D}"/>
              </a:ext>
            </a:extLst>
          </p:cNvPr>
          <p:cNvSpPr txBox="1"/>
          <p:nvPr/>
        </p:nvSpPr>
        <p:spPr>
          <a:xfrm>
            <a:off x="5426585" y="590188"/>
            <a:ext cx="1338828" cy="369332"/>
          </a:xfrm>
          <a:prstGeom prst="rect">
            <a:avLst/>
          </a:prstGeom>
          <a:noFill/>
        </p:spPr>
        <p:txBody>
          <a:bodyPr wrap="none" rtlCol="0">
            <a:spAutoFit/>
          </a:bodyPr>
          <a:lstStyle/>
          <a:p>
            <a:r>
              <a:rPr lang="zh-CN" altLang="en-US" b="1" dirty="0">
                <a:solidFill>
                  <a:schemeClr val="tx1">
                    <a:lumMod val="65000"/>
                    <a:lumOff val="35000"/>
                  </a:schemeClr>
                </a:solidFill>
              </a:rPr>
              <a:t>主要干系人</a:t>
            </a:r>
          </a:p>
        </p:txBody>
      </p:sp>
    </p:spTree>
    <p:extLst>
      <p:ext uri="{BB962C8B-B14F-4D97-AF65-F5344CB8AC3E}">
        <p14:creationId xmlns:p14="http://schemas.microsoft.com/office/powerpoint/2010/main" val="3553928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CCB</a:t>
              </a: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章程</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129394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p>
        </p:txBody>
      </p:sp>
      <p:graphicFrame>
        <p:nvGraphicFramePr>
          <p:cNvPr id="10" name="表格 9">
            <a:extLst>
              <a:ext uri="{FF2B5EF4-FFF2-40B4-BE49-F238E27FC236}">
                <a16:creationId xmlns:a16="http://schemas.microsoft.com/office/drawing/2014/main" id="{E8FFFCC6-38E7-4D98-B0A3-ECAC815961CF}"/>
              </a:ext>
            </a:extLst>
          </p:cNvPr>
          <p:cNvGraphicFramePr>
            <a:graphicFrameLocks noGrp="1"/>
          </p:cNvGraphicFramePr>
          <p:nvPr>
            <p:extLst>
              <p:ext uri="{D42A27DB-BD31-4B8C-83A1-F6EECF244321}">
                <p14:modId xmlns:p14="http://schemas.microsoft.com/office/powerpoint/2010/main" val="588429539"/>
              </p:ext>
            </p:extLst>
          </p:nvPr>
        </p:nvGraphicFramePr>
        <p:xfrm>
          <a:off x="872267" y="1200157"/>
          <a:ext cx="10447465" cy="5211449"/>
        </p:xfrm>
        <a:graphic>
          <a:graphicData uri="http://schemas.openxmlformats.org/drawingml/2006/table">
            <a:tbl>
              <a:tblPr firstRow="1" firstCol="1" bandRow="1">
                <a:tableStyleId>{F5AB1C69-6EDB-4FF4-983F-18BD219EF322}</a:tableStyleId>
              </a:tblPr>
              <a:tblGrid>
                <a:gridCol w="1203731">
                  <a:extLst>
                    <a:ext uri="{9D8B030D-6E8A-4147-A177-3AD203B41FA5}">
                      <a16:colId xmlns:a16="http://schemas.microsoft.com/office/drawing/2014/main" val="2298415413"/>
                    </a:ext>
                  </a:extLst>
                </a:gridCol>
                <a:gridCol w="5646821">
                  <a:extLst>
                    <a:ext uri="{9D8B030D-6E8A-4147-A177-3AD203B41FA5}">
                      <a16:colId xmlns:a16="http://schemas.microsoft.com/office/drawing/2014/main" val="3230838262"/>
                    </a:ext>
                  </a:extLst>
                </a:gridCol>
                <a:gridCol w="3596913">
                  <a:extLst>
                    <a:ext uri="{9D8B030D-6E8A-4147-A177-3AD203B41FA5}">
                      <a16:colId xmlns:a16="http://schemas.microsoft.com/office/drawing/2014/main" val="3799656635"/>
                    </a:ext>
                  </a:extLst>
                </a:gridCol>
              </a:tblGrid>
              <a:tr h="332404">
                <a:tc>
                  <a:txBody>
                    <a:bodyPr/>
                    <a:lstStyle/>
                    <a:p>
                      <a:pPr algn="ctr">
                        <a:lnSpc>
                          <a:spcPct val="107000"/>
                        </a:lnSpc>
                        <a:spcAft>
                          <a:spcPts val="800"/>
                        </a:spcAft>
                      </a:pPr>
                      <a:r>
                        <a:rPr lang="zh-CN" sz="2200" kern="100">
                          <a:effectLst/>
                        </a:rPr>
                        <a:t>角色</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gn="ctr">
                        <a:lnSpc>
                          <a:spcPct val="107000"/>
                        </a:lnSpc>
                        <a:spcAft>
                          <a:spcPts val="800"/>
                        </a:spcAft>
                      </a:pPr>
                      <a:r>
                        <a:rPr lang="zh-CN" sz="2200" kern="100" dirty="0">
                          <a:effectLst/>
                        </a:rPr>
                        <a:t>描述和职责</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gn="ctr">
                        <a:lnSpc>
                          <a:spcPct val="107000"/>
                        </a:lnSpc>
                        <a:spcAft>
                          <a:spcPts val="800"/>
                        </a:spcAft>
                      </a:pPr>
                      <a:r>
                        <a:rPr lang="zh-CN" sz="2200" kern="100" dirty="0">
                          <a:effectLst/>
                        </a:rPr>
                        <a:t>人员</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1655375363"/>
                  </a:ext>
                </a:extLst>
              </a:tr>
              <a:tr h="1039363">
                <a:tc>
                  <a:txBody>
                    <a:bodyPr/>
                    <a:lstStyle/>
                    <a:p>
                      <a:pPr>
                        <a:lnSpc>
                          <a:spcPct val="107000"/>
                        </a:lnSpc>
                        <a:spcAft>
                          <a:spcPts val="800"/>
                        </a:spcAft>
                      </a:pPr>
                      <a:r>
                        <a:rPr lang="zh-CN" sz="2200" kern="100">
                          <a:effectLst/>
                        </a:rPr>
                        <a:t>变更控制委员会主席 </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dirty="0">
                          <a:effectLst/>
                        </a:rPr>
                        <a:t>变更控制委员会主席，如果变更控制委员会未能达成一致，主席通常有最终决定权；针对每个变更请求确定评估人和修改人</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夏昌灏</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1372923657"/>
                  </a:ext>
                </a:extLst>
              </a:tr>
              <a:tr h="1039363">
                <a:tc>
                  <a:txBody>
                    <a:bodyPr/>
                    <a:lstStyle/>
                    <a:p>
                      <a:pPr>
                        <a:lnSpc>
                          <a:spcPct val="107000"/>
                        </a:lnSpc>
                        <a:spcAft>
                          <a:spcPts val="800"/>
                        </a:spcAft>
                      </a:pPr>
                      <a:r>
                        <a:rPr lang="zh-CN" sz="2200" kern="100">
                          <a:effectLst/>
                        </a:rPr>
                        <a:t>变更控制委员会</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dirty="0">
                          <a:effectLst/>
                        </a:rPr>
                        <a:t>变更控制委员会针对某一具体项目决定是批准还是驳回提出的变更</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夏昌灏、沈启航、叶柏成、杨以恒、徐哲远、骆佳俊</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1287530286"/>
                  </a:ext>
                </a:extLst>
              </a:tr>
              <a:tr h="332404">
                <a:tc>
                  <a:txBody>
                    <a:bodyPr/>
                    <a:lstStyle/>
                    <a:p>
                      <a:pPr>
                        <a:lnSpc>
                          <a:spcPct val="107000"/>
                        </a:lnSpc>
                        <a:spcAft>
                          <a:spcPts val="800"/>
                        </a:spcAft>
                      </a:pPr>
                      <a:r>
                        <a:rPr lang="zh-CN" sz="2200" kern="100">
                          <a:effectLst/>
                        </a:rPr>
                        <a:t>评估者</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受</a:t>
                      </a:r>
                      <a:r>
                        <a:rPr lang="en-US" sz="2200" kern="100">
                          <a:effectLst/>
                        </a:rPr>
                        <a:t>CCB</a:t>
                      </a:r>
                      <a:r>
                        <a:rPr lang="zh-CN" sz="2200" kern="100">
                          <a:effectLst/>
                        </a:rPr>
                        <a:t>主席要求负责完成变更影响分析的人</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沈启航</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978055079"/>
                  </a:ext>
                </a:extLst>
              </a:tr>
              <a:tr h="685884">
                <a:tc>
                  <a:txBody>
                    <a:bodyPr/>
                    <a:lstStyle/>
                    <a:p>
                      <a:pPr>
                        <a:lnSpc>
                          <a:spcPct val="107000"/>
                        </a:lnSpc>
                        <a:spcAft>
                          <a:spcPts val="800"/>
                        </a:spcAft>
                      </a:pPr>
                      <a:r>
                        <a:rPr lang="zh-CN" sz="2200" kern="100">
                          <a:effectLst/>
                        </a:rPr>
                        <a:t>修改者</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针对批准的变更请求，负责完成产品修改的人</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沈启航、叶柏成、杨以恒、徐哲远、骆佳俊</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3817878574"/>
                  </a:ext>
                </a:extLst>
              </a:tr>
              <a:tr h="332404">
                <a:tc>
                  <a:txBody>
                    <a:bodyPr/>
                    <a:lstStyle/>
                    <a:p>
                      <a:pPr>
                        <a:lnSpc>
                          <a:spcPct val="107000"/>
                        </a:lnSpc>
                        <a:spcAft>
                          <a:spcPts val="800"/>
                        </a:spcAft>
                      </a:pPr>
                      <a:r>
                        <a:rPr lang="zh-CN" sz="2200" kern="100">
                          <a:effectLst/>
                        </a:rPr>
                        <a:t>提交者</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提交新变更请求的人</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客户、各用户代表</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1290658099"/>
                  </a:ext>
                </a:extLst>
              </a:tr>
              <a:tr h="685884">
                <a:tc>
                  <a:txBody>
                    <a:bodyPr/>
                    <a:lstStyle/>
                    <a:p>
                      <a:pPr>
                        <a:lnSpc>
                          <a:spcPct val="107000"/>
                        </a:lnSpc>
                        <a:spcAft>
                          <a:spcPts val="800"/>
                        </a:spcAft>
                      </a:pPr>
                      <a:r>
                        <a:rPr lang="zh-CN" sz="2200" kern="100">
                          <a:effectLst/>
                        </a:rPr>
                        <a:t>请求接收者</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最初接收新提交变更请求的人</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沈启航</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735817901"/>
                  </a:ext>
                </a:extLst>
              </a:tr>
              <a:tr h="685884">
                <a:tc>
                  <a:txBody>
                    <a:bodyPr/>
                    <a:lstStyle/>
                    <a:p>
                      <a:pPr>
                        <a:lnSpc>
                          <a:spcPct val="107000"/>
                        </a:lnSpc>
                        <a:spcAft>
                          <a:spcPts val="800"/>
                        </a:spcAft>
                      </a:pPr>
                      <a:r>
                        <a:rPr lang="zh-CN" sz="2200" kern="100">
                          <a:effectLst/>
                        </a:rPr>
                        <a:t>验证者</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a:effectLst/>
                        </a:rPr>
                        <a:t>验证变更是否已正确实现的人</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tc>
                  <a:txBody>
                    <a:bodyPr/>
                    <a:lstStyle/>
                    <a:p>
                      <a:pPr>
                        <a:lnSpc>
                          <a:spcPct val="107000"/>
                        </a:lnSpc>
                        <a:spcAft>
                          <a:spcPts val="800"/>
                        </a:spcAft>
                      </a:pPr>
                      <a:r>
                        <a:rPr lang="zh-CN" sz="2200" kern="100" dirty="0">
                          <a:effectLst/>
                        </a:rPr>
                        <a:t>夏昌灏、沈启航、叶柏成、杨以恒、徐哲远、骆佳俊</a:t>
                      </a:r>
                      <a:endParaRPr lang="zh-CN" sz="2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2908" marR="92908" marT="0" marB="0"/>
                </a:tc>
                <a:extLst>
                  <a:ext uri="{0D108BD9-81ED-4DB2-BD59-A6C34878D82A}">
                    <a16:rowId xmlns:a16="http://schemas.microsoft.com/office/drawing/2014/main" val="3063778556"/>
                  </a:ext>
                </a:extLst>
              </a:tr>
            </a:tbl>
          </a:graphicData>
        </a:graphic>
      </p:graphicFrame>
      <p:sp>
        <p:nvSpPr>
          <p:cNvPr id="2" name="文本框 1">
            <a:extLst>
              <a:ext uri="{FF2B5EF4-FFF2-40B4-BE49-F238E27FC236}">
                <a16:creationId xmlns:a16="http://schemas.microsoft.com/office/drawing/2014/main" id="{C5711359-8A16-4156-889C-79F5A6477707}"/>
              </a:ext>
            </a:extLst>
          </p:cNvPr>
          <p:cNvSpPr txBox="1"/>
          <p:nvPr/>
        </p:nvSpPr>
        <p:spPr>
          <a:xfrm>
            <a:off x="5487500" y="654325"/>
            <a:ext cx="1217000" cy="400110"/>
          </a:xfrm>
          <a:prstGeom prst="rect">
            <a:avLst/>
          </a:prstGeom>
          <a:noFill/>
        </p:spPr>
        <p:txBody>
          <a:bodyPr wrap="none" rtlCol="0">
            <a:spAutoFit/>
          </a:bodyPr>
          <a:lstStyle/>
          <a:p>
            <a:r>
              <a:rPr lang="zh-CN" altLang="en-US" sz="2000" b="1" dirty="0">
                <a:solidFill>
                  <a:schemeClr val="tx1">
                    <a:lumMod val="65000"/>
                    <a:lumOff val="35000"/>
                  </a:schemeClr>
                </a:solidFill>
              </a:rPr>
              <a:t>职权描述</a:t>
            </a:r>
          </a:p>
        </p:txBody>
      </p:sp>
    </p:spTree>
    <p:extLst>
      <p:ext uri="{BB962C8B-B14F-4D97-AF65-F5344CB8AC3E}">
        <p14:creationId xmlns:p14="http://schemas.microsoft.com/office/powerpoint/2010/main" val="16576275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变更申请报告</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612775" y="6389104"/>
            <a:ext cx="3586238"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PRD-G03-</a:t>
            </a:r>
            <a:r>
              <a:rPr lang="zh-CN" altLang="en-US" dirty="0">
                <a:solidFill>
                  <a:schemeClr val="bg2">
                    <a:lumMod val="25000"/>
                  </a:schemeClr>
                </a:solidFill>
              </a:rPr>
              <a:t>需求变更报告</a:t>
            </a:r>
          </a:p>
        </p:txBody>
      </p:sp>
      <p:pic>
        <p:nvPicPr>
          <p:cNvPr id="3" name="图片 2">
            <a:extLst>
              <a:ext uri="{FF2B5EF4-FFF2-40B4-BE49-F238E27FC236}">
                <a16:creationId xmlns:a16="http://schemas.microsoft.com/office/drawing/2014/main" id="{130A4541-CCF0-4893-A3E9-9FCC072F2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2500" y="831452"/>
            <a:ext cx="6166999" cy="5656356"/>
          </a:xfrm>
          <a:prstGeom prst="rect">
            <a:avLst/>
          </a:prstGeom>
        </p:spPr>
      </p:pic>
    </p:spTree>
    <p:extLst>
      <p:ext uri="{BB962C8B-B14F-4D97-AF65-F5344CB8AC3E}">
        <p14:creationId xmlns:p14="http://schemas.microsoft.com/office/powerpoint/2010/main" val="1749346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变更影响分析</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800108" y="6392993"/>
            <a:ext cx="4054315"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需求变更影响</a:t>
            </a:r>
          </a:p>
        </p:txBody>
      </p:sp>
      <p:pic>
        <p:nvPicPr>
          <p:cNvPr id="3" name="图片 2">
            <a:extLst>
              <a:ext uri="{FF2B5EF4-FFF2-40B4-BE49-F238E27FC236}">
                <a16:creationId xmlns:a16="http://schemas.microsoft.com/office/drawing/2014/main" id="{44D164F3-2609-4CC1-94C1-958D393CD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2847" y="465007"/>
            <a:ext cx="5546305" cy="5927986"/>
          </a:xfrm>
          <a:prstGeom prst="rect">
            <a:avLst/>
          </a:prstGeom>
        </p:spPr>
      </p:pic>
    </p:spTree>
    <p:extLst>
      <p:ext uri="{BB962C8B-B14F-4D97-AF65-F5344CB8AC3E}">
        <p14:creationId xmlns:p14="http://schemas.microsoft.com/office/powerpoint/2010/main" val="78603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项目章程</a:t>
              </a:r>
            </a:p>
          </p:txBody>
        </p:sp>
      </p:grpSp>
      <p:pic>
        <p:nvPicPr>
          <p:cNvPr id="3" name="图片 2">
            <a:extLst>
              <a:ext uri="{FF2B5EF4-FFF2-40B4-BE49-F238E27FC236}">
                <a16:creationId xmlns:a16="http://schemas.microsoft.com/office/drawing/2014/main" id="{B4216CEA-0F1A-4E98-8F69-A46D4566E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1462" y="33061"/>
            <a:ext cx="5649076" cy="6791877"/>
          </a:xfrm>
          <a:prstGeom prst="rect">
            <a:avLst/>
          </a:prstGeom>
        </p:spPr>
      </p:pic>
      <p:sp>
        <p:nvSpPr>
          <p:cNvPr id="11" name="文本框 10">
            <a:extLst>
              <a:ext uri="{FF2B5EF4-FFF2-40B4-BE49-F238E27FC236}">
                <a16:creationId xmlns:a16="http://schemas.microsoft.com/office/drawing/2014/main" id="{0B468E57-2FA3-4BC0-A153-8736E03D00FA}"/>
              </a:ext>
            </a:extLst>
          </p:cNvPr>
          <p:cNvSpPr txBox="1"/>
          <p:nvPr/>
        </p:nvSpPr>
        <p:spPr>
          <a:xfrm>
            <a:off x="9240982" y="6165273"/>
            <a:ext cx="2217274" cy="369332"/>
          </a:xfrm>
          <a:prstGeom prst="rect">
            <a:avLst/>
          </a:prstGeom>
          <a:noFill/>
        </p:spPr>
        <p:txBody>
          <a:bodyPr wrap="none" rtlCol="0">
            <a:spAutoFit/>
          </a:bodyPr>
          <a:lstStyle/>
          <a:p>
            <a:r>
              <a:rPr lang="en-US" altLang="zh-CN" dirty="0"/>
              <a:t>——</a:t>
            </a:r>
            <a:r>
              <a:rPr lang="zh-CN" altLang="en-US" dirty="0"/>
              <a:t>详情见项目章程</a:t>
            </a:r>
          </a:p>
        </p:txBody>
      </p:sp>
    </p:spTree>
    <p:extLst>
      <p:ext uri="{BB962C8B-B14F-4D97-AF65-F5344CB8AC3E}">
        <p14:creationId xmlns:p14="http://schemas.microsoft.com/office/powerpoint/2010/main" val="26476351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影响矩阵</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129394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p>
        </p:txBody>
      </p:sp>
      <p:pic>
        <p:nvPicPr>
          <p:cNvPr id="10" name="图片 9" descr="C:\Users\ybc\AppData\Local\Temp\1547181326(1).png">
            <a:extLst>
              <a:ext uri="{FF2B5EF4-FFF2-40B4-BE49-F238E27FC236}">
                <a16:creationId xmlns:a16="http://schemas.microsoft.com/office/drawing/2014/main" id="{5D830BE5-7FDA-4A32-AA62-CDC50CD946A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a:xfrm>
            <a:off x="1210304" y="1713322"/>
            <a:ext cx="9771391" cy="3322226"/>
          </a:xfrm>
          <a:prstGeom prst="rect">
            <a:avLst/>
          </a:prstGeom>
          <a:noFill/>
          <a:ln>
            <a:noFill/>
          </a:ln>
        </p:spPr>
      </p:pic>
    </p:spTree>
    <p:extLst>
      <p:ext uri="{BB962C8B-B14F-4D97-AF65-F5344CB8AC3E}">
        <p14:creationId xmlns:p14="http://schemas.microsoft.com/office/powerpoint/2010/main" val="33519134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拟定变更的影响</a:t>
              </a:r>
            </a:p>
          </p:txBody>
        </p:sp>
      </p:grpSp>
      <p:pic>
        <p:nvPicPr>
          <p:cNvPr id="11" name="图片 10">
            <a:extLst>
              <a:ext uri="{FF2B5EF4-FFF2-40B4-BE49-F238E27FC236}">
                <a16:creationId xmlns:a16="http://schemas.microsoft.com/office/drawing/2014/main" id="{98AD3857-CADE-493A-A4B9-744C2ACD03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962" y="1046801"/>
            <a:ext cx="7048076" cy="4764397"/>
          </a:xfrm>
          <a:prstGeom prst="rect">
            <a:avLst/>
          </a:prstGeom>
        </p:spPr>
      </p:pic>
    </p:spTree>
    <p:extLst>
      <p:ext uri="{BB962C8B-B14F-4D97-AF65-F5344CB8AC3E}">
        <p14:creationId xmlns:p14="http://schemas.microsoft.com/office/powerpoint/2010/main" val="23903670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拟定变更的影响</a:t>
              </a:r>
            </a:p>
          </p:txBody>
        </p:sp>
      </p:grpSp>
      <p:pic>
        <p:nvPicPr>
          <p:cNvPr id="10" name="图片 9">
            <a:extLst>
              <a:ext uri="{FF2B5EF4-FFF2-40B4-BE49-F238E27FC236}">
                <a16:creationId xmlns:a16="http://schemas.microsoft.com/office/drawing/2014/main" id="{A5CEBDC6-DFD1-48A3-9636-45034D0D1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859" y="1533425"/>
            <a:ext cx="7304281" cy="3791150"/>
          </a:xfrm>
          <a:prstGeom prst="rect">
            <a:avLst/>
          </a:prstGeom>
        </p:spPr>
      </p:pic>
    </p:spTree>
    <p:extLst>
      <p:ext uri="{BB962C8B-B14F-4D97-AF65-F5344CB8AC3E}">
        <p14:creationId xmlns:p14="http://schemas.microsoft.com/office/powerpoint/2010/main" val="40971914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影响的系统元素</a:t>
              </a:r>
            </a:p>
          </p:txBody>
        </p:sp>
      </p:grpSp>
      <p:pic>
        <p:nvPicPr>
          <p:cNvPr id="10" name="图片 9">
            <a:extLst>
              <a:ext uri="{FF2B5EF4-FFF2-40B4-BE49-F238E27FC236}">
                <a16:creationId xmlns:a16="http://schemas.microsoft.com/office/drawing/2014/main" id="{EF228DD7-004D-485B-85EB-569B2152BE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804" y="587446"/>
            <a:ext cx="6338392" cy="5683107"/>
          </a:xfrm>
          <a:prstGeom prst="rect">
            <a:avLst/>
          </a:prstGeom>
        </p:spPr>
      </p:pic>
    </p:spTree>
    <p:extLst>
      <p:ext uri="{BB962C8B-B14F-4D97-AF65-F5344CB8AC3E}">
        <p14:creationId xmlns:p14="http://schemas.microsoft.com/office/powerpoint/2010/main" val="129028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高保真界面原型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pic>
        <p:nvPicPr>
          <p:cNvPr id="9" name="图片 8">
            <a:extLst>
              <a:ext uri="{FF2B5EF4-FFF2-40B4-BE49-F238E27FC236}">
                <a16:creationId xmlns:a16="http://schemas.microsoft.com/office/drawing/2014/main" id="{809E5B48-D1D5-4CB1-9A91-1C100AB96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023" y="917532"/>
            <a:ext cx="9132734" cy="5309687"/>
          </a:xfrm>
          <a:prstGeom prst="rect">
            <a:avLst/>
          </a:prstGeom>
        </p:spPr>
      </p:pic>
      <p:pic>
        <p:nvPicPr>
          <p:cNvPr id="3" name="图片 2">
            <a:extLst>
              <a:ext uri="{FF2B5EF4-FFF2-40B4-BE49-F238E27FC236}">
                <a16:creationId xmlns:a16="http://schemas.microsoft.com/office/drawing/2014/main" id="{C476ECEA-A0F3-4016-97B3-CF2DE4EA03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6815" y="1029200"/>
            <a:ext cx="9201150" cy="5086350"/>
          </a:xfrm>
          <a:prstGeom prst="rect">
            <a:avLst/>
          </a:prstGeom>
        </p:spPr>
      </p:pic>
      <p:pic>
        <p:nvPicPr>
          <p:cNvPr id="5" name="图片 4">
            <a:extLst>
              <a:ext uri="{FF2B5EF4-FFF2-40B4-BE49-F238E27FC236}">
                <a16:creationId xmlns:a16="http://schemas.microsoft.com/office/drawing/2014/main" id="{360FD62A-48F8-4D77-909F-5C39674A3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2575" y="747175"/>
            <a:ext cx="9086850" cy="5753100"/>
          </a:xfrm>
          <a:prstGeom prst="rect">
            <a:avLst/>
          </a:prstGeom>
        </p:spPr>
      </p:pic>
      <p:pic>
        <p:nvPicPr>
          <p:cNvPr id="7" name="图片 6">
            <a:extLst>
              <a:ext uri="{FF2B5EF4-FFF2-40B4-BE49-F238E27FC236}">
                <a16:creationId xmlns:a16="http://schemas.microsoft.com/office/drawing/2014/main" id="{CC523D4C-DAF7-4451-B376-67209981EE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9712" y="552950"/>
            <a:ext cx="9172575" cy="6038850"/>
          </a:xfrm>
          <a:prstGeom prst="rect">
            <a:avLst/>
          </a:prstGeom>
        </p:spPr>
      </p:pic>
      <p:pic>
        <p:nvPicPr>
          <p:cNvPr id="11" name="图片 10">
            <a:extLst>
              <a:ext uri="{FF2B5EF4-FFF2-40B4-BE49-F238E27FC236}">
                <a16:creationId xmlns:a16="http://schemas.microsoft.com/office/drawing/2014/main" id="{BBA1FBF7-6F4D-41E2-A08B-532BC3AB78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6861" y="352425"/>
            <a:ext cx="9058275" cy="6153150"/>
          </a:xfrm>
          <a:prstGeom prst="rect">
            <a:avLst/>
          </a:prstGeom>
        </p:spPr>
      </p:pic>
      <p:pic>
        <p:nvPicPr>
          <p:cNvPr id="13" name="图片 12">
            <a:extLst>
              <a:ext uri="{FF2B5EF4-FFF2-40B4-BE49-F238E27FC236}">
                <a16:creationId xmlns:a16="http://schemas.microsoft.com/office/drawing/2014/main" id="{831C3460-0887-4933-A530-E007813C9C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3998" y="353327"/>
            <a:ext cx="9144000" cy="6162675"/>
          </a:xfrm>
          <a:prstGeom prst="rect">
            <a:avLst/>
          </a:prstGeom>
        </p:spPr>
      </p:pic>
      <p:pic>
        <p:nvPicPr>
          <p:cNvPr id="15" name="图片 14">
            <a:extLst>
              <a:ext uri="{FF2B5EF4-FFF2-40B4-BE49-F238E27FC236}">
                <a16:creationId xmlns:a16="http://schemas.microsoft.com/office/drawing/2014/main" id="{39574F14-498D-4476-B585-D4A5A48740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43007" y="490276"/>
            <a:ext cx="9115425" cy="6019800"/>
          </a:xfrm>
          <a:prstGeom prst="rect">
            <a:avLst/>
          </a:prstGeom>
        </p:spPr>
      </p:pic>
      <p:pic>
        <p:nvPicPr>
          <p:cNvPr id="18" name="图片 17">
            <a:extLst>
              <a:ext uri="{FF2B5EF4-FFF2-40B4-BE49-F238E27FC236}">
                <a16:creationId xmlns:a16="http://schemas.microsoft.com/office/drawing/2014/main" id="{6A331932-3A42-4EF3-ADB5-C826217661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00187" y="342900"/>
            <a:ext cx="9191625" cy="6172200"/>
          </a:xfrm>
          <a:prstGeom prst="rect">
            <a:avLst/>
          </a:prstGeom>
        </p:spPr>
      </p:pic>
    </p:spTree>
    <p:extLst>
      <p:ext uri="{BB962C8B-B14F-4D97-AF65-F5344CB8AC3E}">
        <p14:creationId xmlns:p14="http://schemas.microsoft.com/office/powerpoint/2010/main" val="116092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411855" cy="6671310"/>
            <a:chOff x="-84" y="-4188"/>
            <a:chExt cx="5373"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文本框 44"/>
            <p:cNvSpPr txBox="1"/>
            <p:nvPr/>
          </p:nvSpPr>
          <p:spPr>
            <a:xfrm>
              <a:off x="868" y="594"/>
              <a:ext cx="4421"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高保真界面原型</a:t>
              </a:r>
            </a:p>
          </p:txBody>
        </p:sp>
      </p:grpSp>
      <p:sp>
        <p:nvSpPr>
          <p:cNvPr id="17" name="文本框 16">
            <a:extLst>
              <a:ext uri="{FF2B5EF4-FFF2-40B4-BE49-F238E27FC236}">
                <a16:creationId xmlns:a16="http://schemas.microsoft.com/office/drawing/2014/main" id="{447B3719-6D74-441E-91CE-5AE010ED3CB5}"/>
              </a:ext>
            </a:extLst>
          </p:cNvPr>
          <p:cNvSpPr txBox="1"/>
          <p:nvPr/>
        </p:nvSpPr>
        <p:spPr>
          <a:xfrm>
            <a:off x="8358796" y="6282379"/>
            <a:ext cx="2228495" cy="369332"/>
          </a:xfrm>
          <a:prstGeom prst="rect">
            <a:avLst/>
          </a:prstGeom>
          <a:noFill/>
        </p:spPr>
        <p:txBody>
          <a:bodyPr wrap="none" rtlCol="0">
            <a:spAutoFit/>
          </a:bodyPr>
          <a:lstStyle/>
          <a:p>
            <a:r>
              <a:rPr lang="en-US" altLang="zh-CN" b="1" dirty="0">
                <a:solidFill>
                  <a:schemeClr val="tx1">
                    <a:lumMod val="65000"/>
                    <a:lumOff val="35000"/>
                  </a:schemeClr>
                </a:solidFill>
              </a:rPr>
              <a:t>——</a:t>
            </a:r>
            <a:r>
              <a:rPr lang="zh-CN" altLang="en-US" b="1" dirty="0">
                <a:solidFill>
                  <a:schemeClr val="tx1">
                    <a:lumMod val="65000"/>
                    <a:lumOff val="35000"/>
                  </a:schemeClr>
                </a:solidFill>
              </a:rPr>
              <a:t>详情见界面原型</a:t>
            </a:r>
          </a:p>
        </p:txBody>
      </p:sp>
      <p:pic>
        <p:nvPicPr>
          <p:cNvPr id="3" name="图片 2">
            <a:extLst>
              <a:ext uri="{FF2B5EF4-FFF2-40B4-BE49-F238E27FC236}">
                <a16:creationId xmlns:a16="http://schemas.microsoft.com/office/drawing/2014/main" id="{3A808B16-7EDB-429A-8E15-7B453F987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925" y="733425"/>
            <a:ext cx="3486150" cy="5391150"/>
          </a:xfrm>
          <a:prstGeom prst="rect">
            <a:avLst/>
          </a:prstGeom>
        </p:spPr>
      </p:pic>
      <p:pic>
        <p:nvPicPr>
          <p:cNvPr id="4" name="图片 3">
            <a:extLst>
              <a:ext uri="{FF2B5EF4-FFF2-40B4-BE49-F238E27FC236}">
                <a16:creationId xmlns:a16="http://schemas.microsoft.com/office/drawing/2014/main" id="{8C6D2C10-23E8-498F-81A2-9DF1F5F59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2962" y="885825"/>
            <a:ext cx="2886075" cy="5086350"/>
          </a:xfrm>
          <a:prstGeom prst="rect">
            <a:avLst/>
          </a:prstGeom>
        </p:spPr>
      </p:pic>
      <p:pic>
        <p:nvPicPr>
          <p:cNvPr id="9" name="图片 8">
            <a:extLst>
              <a:ext uri="{FF2B5EF4-FFF2-40B4-BE49-F238E27FC236}">
                <a16:creationId xmlns:a16="http://schemas.microsoft.com/office/drawing/2014/main" id="{B6F328E4-C464-460E-9DC8-B58CFF7C8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3437" y="866889"/>
            <a:ext cx="2895600" cy="5067300"/>
          </a:xfrm>
          <a:prstGeom prst="rect">
            <a:avLst/>
          </a:prstGeom>
        </p:spPr>
      </p:pic>
      <p:pic>
        <p:nvPicPr>
          <p:cNvPr id="11" name="图片 10">
            <a:extLst>
              <a:ext uri="{FF2B5EF4-FFF2-40B4-BE49-F238E27FC236}">
                <a16:creationId xmlns:a16="http://schemas.microsoft.com/office/drawing/2014/main" id="{A5719AB9-4ACB-48EF-A588-19C789090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2487" y="895350"/>
            <a:ext cx="2867025" cy="5067300"/>
          </a:xfrm>
          <a:prstGeom prst="rect">
            <a:avLst/>
          </a:prstGeom>
        </p:spPr>
      </p:pic>
      <p:pic>
        <p:nvPicPr>
          <p:cNvPr id="13" name="图片 12">
            <a:extLst>
              <a:ext uri="{FF2B5EF4-FFF2-40B4-BE49-F238E27FC236}">
                <a16:creationId xmlns:a16="http://schemas.microsoft.com/office/drawing/2014/main" id="{F1EAF80F-BD94-47E3-A119-1A78863AC1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2962" y="885825"/>
            <a:ext cx="2886075" cy="5086350"/>
          </a:xfrm>
          <a:prstGeom prst="rect">
            <a:avLst/>
          </a:prstGeom>
        </p:spPr>
      </p:pic>
      <p:pic>
        <p:nvPicPr>
          <p:cNvPr id="5" name="图片 4">
            <a:extLst>
              <a:ext uri="{FF2B5EF4-FFF2-40B4-BE49-F238E27FC236}">
                <a16:creationId xmlns:a16="http://schemas.microsoft.com/office/drawing/2014/main" id="{D8D4AF45-E617-4BAA-B957-4FD40F0480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0" y="871537"/>
            <a:ext cx="3048000" cy="5114925"/>
          </a:xfrm>
          <a:prstGeom prst="rect">
            <a:avLst/>
          </a:prstGeom>
        </p:spPr>
      </p:pic>
      <p:pic>
        <p:nvPicPr>
          <p:cNvPr id="7" name="图片 6">
            <a:extLst>
              <a:ext uri="{FF2B5EF4-FFF2-40B4-BE49-F238E27FC236}">
                <a16:creationId xmlns:a16="http://schemas.microsoft.com/office/drawing/2014/main" id="{00AD6FE2-2F4F-42D3-B17B-968F0F237D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57725" y="895350"/>
            <a:ext cx="2876550" cy="5067300"/>
          </a:xfrm>
          <a:prstGeom prst="rect">
            <a:avLst/>
          </a:prstGeom>
        </p:spPr>
      </p:pic>
      <p:pic>
        <p:nvPicPr>
          <p:cNvPr id="10" name="图片 9">
            <a:extLst>
              <a:ext uri="{FF2B5EF4-FFF2-40B4-BE49-F238E27FC236}">
                <a16:creationId xmlns:a16="http://schemas.microsoft.com/office/drawing/2014/main" id="{F107D209-0C57-4E1B-B0EB-54B44F1EBE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57725" y="895350"/>
            <a:ext cx="2876550" cy="5067300"/>
          </a:xfrm>
          <a:prstGeom prst="rect">
            <a:avLst/>
          </a:prstGeom>
        </p:spPr>
      </p:pic>
      <p:pic>
        <p:nvPicPr>
          <p:cNvPr id="14" name="图片 13">
            <a:extLst>
              <a:ext uri="{FF2B5EF4-FFF2-40B4-BE49-F238E27FC236}">
                <a16:creationId xmlns:a16="http://schemas.microsoft.com/office/drawing/2014/main" id="{55BE3807-4DD7-4E15-BCBC-11EE6C143F6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62487" y="900112"/>
            <a:ext cx="2867025" cy="5057775"/>
          </a:xfrm>
          <a:prstGeom prst="rect">
            <a:avLst/>
          </a:prstGeom>
        </p:spPr>
      </p:pic>
    </p:spTree>
    <p:extLst>
      <p:ext uri="{BB962C8B-B14F-4D97-AF65-F5344CB8AC3E}">
        <p14:creationId xmlns:p14="http://schemas.microsoft.com/office/powerpoint/2010/main" val="127684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1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THREE</a:t>
            </a:r>
          </a:p>
        </p:txBody>
      </p:sp>
      <p:sp>
        <p:nvSpPr>
          <p:cNvPr id="4" name="文本框 3"/>
          <p:cNvSpPr txBox="1"/>
          <p:nvPr/>
        </p:nvSpPr>
        <p:spPr>
          <a:xfrm>
            <a:off x="4340094" y="2650073"/>
            <a:ext cx="3482598"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5.</a:t>
            </a:r>
            <a:r>
              <a:rPr lang="zh-CN" altLang="en-US" sz="4800" dirty="0">
                <a:solidFill>
                  <a:schemeClr val="bg2">
                    <a:lumMod val="50000"/>
                  </a:schemeClr>
                </a:solidFill>
                <a:latin typeface="方正姚体" panose="02010601030101010101" charset="-122"/>
                <a:ea typeface="方正姚体" panose="02010601030101010101" charset="-122"/>
              </a:rPr>
              <a:t>未来计划</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32043214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未来计划甘特图</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992753" y="6188527"/>
            <a:ext cx="3361818"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甘特图</a:t>
            </a:r>
          </a:p>
        </p:txBody>
      </p:sp>
      <p:pic>
        <p:nvPicPr>
          <p:cNvPr id="10" name="图片 9">
            <a:extLst>
              <a:ext uri="{FF2B5EF4-FFF2-40B4-BE49-F238E27FC236}">
                <a16:creationId xmlns:a16="http://schemas.microsoft.com/office/drawing/2014/main" id="{E8D0D0D4-A265-490C-9C1E-61576BEE13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462" y="866624"/>
            <a:ext cx="10283075" cy="5321903"/>
          </a:xfrm>
          <a:prstGeom prst="rect">
            <a:avLst/>
          </a:prstGeom>
        </p:spPr>
      </p:pic>
    </p:spTree>
    <p:extLst>
      <p:ext uri="{BB962C8B-B14F-4D97-AF65-F5344CB8AC3E}">
        <p14:creationId xmlns:p14="http://schemas.microsoft.com/office/powerpoint/2010/main" val="41680220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系统设计与实现计划</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272317" y="6188527"/>
            <a:ext cx="4798108"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系统设计与实现计划</a:t>
            </a:r>
          </a:p>
        </p:txBody>
      </p:sp>
      <p:pic>
        <p:nvPicPr>
          <p:cNvPr id="3" name="图片 2">
            <a:extLst>
              <a:ext uri="{FF2B5EF4-FFF2-40B4-BE49-F238E27FC236}">
                <a16:creationId xmlns:a16="http://schemas.microsoft.com/office/drawing/2014/main" id="{6B23B20C-50B7-4DE2-B2A2-134803460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1219" y="668985"/>
            <a:ext cx="5289561" cy="5519542"/>
          </a:xfrm>
          <a:prstGeom prst="rect">
            <a:avLst/>
          </a:prstGeom>
        </p:spPr>
      </p:pic>
    </p:spTree>
    <p:extLst>
      <p:ext uri="{BB962C8B-B14F-4D97-AF65-F5344CB8AC3E}">
        <p14:creationId xmlns:p14="http://schemas.microsoft.com/office/powerpoint/2010/main" val="14601584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部署计划</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992753" y="6188527"/>
            <a:ext cx="4054315"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安装部署计划</a:t>
            </a:r>
          </a:p>
        </p:txBody>
      </p:sp>
      <p:pic>
        <p:nvPicPr>
          <p:cNvPr id="3" name="图片 2">
            <a:extLst>
              <a:ext uri="{FF2B5EF4-FFF2-40B4-BE49-F238E27FC236}">
                <a16:creationId xmlns:a16="http://schemas.microsoft.com/office/drawing/2014/main" id="{062CDF83-A417-405A-B4BA-1012B83E7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026" y="704924"/>
            <a:ext cx="5737947" cy="5448152"/>
          </a:xfrm>
          <a:prstGeom prst="rect">
            <a:avLst/>
          </a:prstGeom>
        </p:spPr>
      </p:pic>
    </p:spTree>
    <p:extLst>
      <p:ext uri="{BB962C8B-B14F-4D97-AF65-F5344CB8AC3E}">
        <p14:creationId xmlns:p14="http://schemas.microsoft.com/office/powerpoint/2010/main" val="1239511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需求项目计划</a:t>
              </a:r>
            </a:p>
          </p:txBody>
        </p:sp>
      </p:grpSp>
      <p:sp>
        <p:nvSpPr>
          <p:cNvPr id="2" name="矩形 1">
            <a:extLst>
              <a:ext uri="{FF2B5EF4-FFF2-40B4-BE49-F238E27FC236}">
                <a16:creationId xmlns:a16="http://schemas.microsoft.com/office/drawing/2014/main" id="{1166136B-0DB2-469F-8DF4-A60744BB19EC}"/>
              </a:ext>
            </a:extLst>
          </p:cNvPr>
          <p:cNvSpPr/>
          <p:nvPr/>
        </p:nvSpPr>
        <p:spPr>
          <a:xfrm>
            <a:off x="3522218" y="5912584"/>
            <a:ext cx="5147563" cy="369332"/>
          </a:xfrm>
          <a:prstGeom prst="rect">
            <a:avLst/>
          </a:prstGeom>
        </p:spPr>
        <p:txBody>
          <a:bodyPr wrap="none">
            <a:spAutoFit/>
          </a:bodyPr>
          <a:lstStyle/>
          <a:p>
            <a:r>
              <a:rPr lang="zh-CN" altLang="en-US" b="1" kern="100" dirty="0">
                <a:solidFill>
                  <a:schemeClr val="tx1">
                    <a:lumMod val="65000"/>
                    <a:lumOff val="35000"/>
                  </a:schemeClr>
                </a:solidFill>
                <a:latin typeface="宋体" panose="02010600030101010101" pitchFamily="2" charset="-122"/>
                <a:cs typeface="Times New Roman" panose="02020603050405020304" pitchFamily="18" charset="0"/>
              </a:rPr>
              <a:t>模板参考</a:t>
            </a:r>
            <a:r>
              <a:rPr lang="en-US" altLang="zh-CN" b="1" kern="100" dirty="0">
                <a:solidFill>
                  <a:schemeClr val="tx1">
                    <a:lumMod val="65000"/>
                    <a:lumOff val="35000"/>
                  </a:schemeClr>
                </a:solidFill>
                <a:latin typeface="宋体" panose="02010600030101010101" pitchFamily="2" charset="-122"/>
                <a:cs typeface="Times New Roman" panose="02020603050405020304" pitchFamily="18" charset="0"/>
              </a:rPr>
              <a:t>ISO9001</a:t>
            </a:r>
            <a:r>
              <a:rPr lang="zh-CN" altLang="zh-CN" b="1" kern="100" dirty="0">
                <a:solidFill>
                  <a:schemeClr val="tx1">
                    <a:lumMod val="65000"/>
                    <a:lumOff val="35000"/>
                  </a:schemeClr>
                </a:solidFill>
                <a:cs typeface="Times New Roman" panose="02020603050405020304" pitchFamily="18" charset="0"/>
              </a:rPr>
              <a:t>标准文档模板《项目开发计划》</a:t>
            </a:r>
            <a:endParaRPr lang="zh-CN" altLang="en-US" b="1" dirty="0">
              <a:solidFill>
                <a:schemeClr val="tx1">
                  <a:lumMod val="65000"/>
                  <a:lumOff val="35000"/>
                </a:schemeClr>
              </a:solidFill>
            </a:endParaRPr>
          </a:p>
        </p:txBody>
      </p:sp>
      <p:pic>
        <p:nvPicPr>
          <p:cNvPr id="5" name="图片 4">
            <a:extLst>
              <a:ext uri="{FF2B5EF4-FFF2-40B4-BE49-F238E27FC236}">
                <a16:creationId xmlns:a16="http://schemas.microsoft.com/office/drawing/2014/main" id="{BFF96F3A-98ED-44F6-8807-2F481E815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2509" y="2123144"/>
            <a:ext cx="5966980" cy="3211320"/>
          </a:xfrm>
          <a:prstGeom prst="rect">
            <a:avLst/>
          </a:prstGeom>
        </p:spPr>
      </p:pic>
      <p:sp>
        <p:nvSpPr>
          <p:cNvPr id="6" name="文本框 5">
            <a:extLst>
              <a:ext uri="{FF2B5EF4-FFF2-40B4-BE49-F238E27FC236}">
                <a16:creationId xmlns:a16="http://schemas.microsoft.com/office/drawing/2014/main" id="{030E7B51-9034-4307-AEE4-0737028F3774}"/>
              </a:ext>
            </a:extLst>
          </p:cNvPr>
          <p:cNvSpPr txBox="1"/>
          <p:nvPr/>
        </p:nvSpPr>
        <p:spPr>
          <a:xfrm>
            <a:off x="1778243" y="1386434"/>
            <a:ext cx="2954655" cy="369332"/>
          </a:xfrm>
          <a:prstGeom prst="rect">
            <a:avLst/>
          </a:prstGeom>
          <a:noFill/>
        </p:spPr>
        <p:txBody>
          <a:bodyPr wrap="none" rtlCol="0">
            <a:spAutoFit/>
          </a:bodyPr>
          <a:lstStyle/>
          <a:p>
            <a:r>
              <a:rPr lang="zh-CN" altLang="en-US" b="1" dirty="0">
                <a:solidFill>
                  <a:schemeClr val="tx1">
                    <a:lumMod val="65000"/>
                    <a:lumOff val="35000"/>
                  </a:schemeClr>
                </a:solidFill>
              </a:rPr>
              <a:t>需求工程项目计划相关材料</a:t>
            </a:r>
          </a:p>
        </p:txBody>
      </p:sp>
    </p:spTree>
    <p:extLst>
      <p:ext uri="{BB962C8B-B14F-4D97-AF65-F5344CB8AC3E}">
        <p14:creationId xmlns:p14="http://schemas.microsoft.com/office/powerpoint/2010/main" val="17847090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测试计划</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272317" y="6188527"/>
            <a:ext cx="365837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测试计划</a:t>
            </a:r>
          </a:p>
        </p:txBody>
      </p:sp>
      <p:pic>
        <p:nvPicPr>
          <p:cNvPr id="3" name="图片 2">
            <a:extLst>
              <a:ext uri="{FF2B5EF4-FFF2-40B4-BE49-F238E27FC236}">
                <a16:creationId xmlns:a16="http://schemas.microsoft.com/office/drawing/2014/main" id="{36F8A496-04A3-421A-8E75-CC1214CAC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794" y="561975"/>
            <a:ext cx="5158411" cy="5564249"/>
          </a:xfrm>
          <a:prstGeom prst="rect">
            <a:avLst/>
          </a:prstGeom>
        </p:spPr>
      </p:pic>
    </p:spTree>
    <p:extLst>
      <p:ext uri="{BB962C8B-B14F-4D97-AF65-F5344CB8AC3E}">
        <p14:creationId xmlns:p14="http://schemas.microsoft.com/office/powerpoint/2010/main" val="13992171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培训计划</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7965044" y="6202381"/>
            <a:ext cx="3571812"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培训计划</a:t>
            </a:r>
          </a:p>
        </p:txBody>
      </p:sp>
      <p:pic>
        <p:nvPicPr>
          <p:cNvPr id="3" name="图片 2">
            <a:extLst>
              <a:ext uri="{FF2B5EF4-FFF2-40B4-BE49-F238E27FC236}">
                <a16:creationId xmlns:a16="http://schemas.microsoft.com/office/drawing/2014/main" id="{33EA626F-623F-44C6-89A2-B8DDCB91D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507" y="746760"/>
            <a:ext cx="5420985" cy="5552586"/>
          </a:xfrm>
          <a:prstGeom prst="rect">
            <a:avLst/>
          </a:prstGeom>
        </p:spPr>
      </p:pic>
    </p:spTree>
    <p:extLst>
      <p:ext uri="{BB962C8B-B14F-4D97-AF65-F5344CB8AC3E}">
        <p14:creationId xmlns:p14="http://schemas.microsoft.com/office/powerpoint/2010/main" val="16833019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87655" y="264160"/>
            <a:ext cx="11587480" cy="633539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338188" y="3481070"/>
            <a:ext cx="11536947" cy="3014966"/>
            <a:chOff x="-108" y="5946"/>
            <a:chExt cx="19312" cy="4853"/>
          </a:xfrm>
        </p:grpSpPr>
        <p:pic>
          <p:nvPicPr>
            <p:cNvPr id="21" name="图片 20" descr="400083054"/>
            <p:cNvPicPr>
              <a:picLocks noChangeAspect="1"/>
            </p:cNvPicPr>
            <p:nvPr/>
          </p:nvPicPr>
          <p:blipFill>
            <a:blip r:embed="rId3"/>
            <a:srcRect t="62118"/>
            <a:stretch>
              <a:fillRect/>
            </a:stretch>
          </p:blipFill>
          <p:spPr>
            <a:xfrm>
              <a:off x="-108" y="5946"/>
              <a:ext cx="19312" cy="4853"/>
            </a:xfrm>
            <a:prstGeom prst="rect">
              <a:avLst/>
            </a:prstGeom>
          </p:spPr>
        </p:pic>
        <p:sp>
          <p:nvSpPr>
            <p:cNvPr id="22" name="矩形 21"/>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24082" y="619368"/>
            <a:ext cx="2314623" cy="523220"/>
          </a:xfrm>
          <a:prstGeom prst="rect">
            <a:avLst/>
          </a:prstGeom>
          <a:noFill/>
        </p:spPr>
        <p:txBody>
          <a:bodyPr wrap="square" rtlCol="0">
            <a:spAutoFit/>
          </a:bodyPr>
          <a:lstStyle/>
          <a:p>
            <a:pPr algn="l"/>
            <a:r>
              <a:rPr lang="en-US" altLang="zh-CN" sz="2800" b="1" dirty="0">
                <a:solidFill>
                  <a:schemeClr val="bg2">
                    <a:lumMod val="50000"/>
                  </a:schemeClr>
                </a:solidFill>
                <a:latin typeface="方正姚体" panose="02010601030101010101" charset="-122"/>
                <a:ea typeface="方正姚体" panose="02010601030101010101" charset="-122"/>
              </a:rPr>
              <a:t>PART  THREE</a:t>
            </a:r>
          </a:p>
        </p:txBody>
      </p:sp>
      <p:sp>
        <p:nvSpPr>
          <p:cNvPr id="4" name="文本框 3"/>
          <p:cNvSpPr txBox="1"/>
          <p:nvPr/>
        </p:nvSpPr>
        <p:spPr>
          <a:xfrm>
            <a:off x="4340094" y="2650073"/>
            <a:ext cx="3482598" cy="830997"/>
          </a:xfrm>
          <a:prstGeom prst="rect">
            <a:avLst/>
          </a:prstGeom>
          <a:noFill/>
        </p:spPr>
        <p:txBody>
          <a:bodyPr wrap="square" rtlCol="0">
            <a:spAutoFit/>
          </a:bodyPr>
          <a:lstStyle/>
          <a:p>
            <a:pPr algn="dist"/>
            <a:r>
              <a:rPr lang="en-US" altLang="zh-CN" sz="4800" dirty="0">
                <a:solidFill>
                  <a:schemeClr val="bg2">
                    <a:lumMod val="50000"/>
                  </a:schemeClr>
                </a:solidFill>
                <a:latin typeface="方正姚体" panose="02010601030101010101" charset="-122"/>
                <a:ea typeface="方正姚体" panose="02010601030101010101" charset="-122"/>
              </a:rPr>
              <a:t>6.</a:t>
            </a:r>
            <a:r>
              <a:rPr lang="zh-CN" altLang="en-US" sz="4800" dirty="0">
                <a:solidFill>
                  <a:schemeClr val="bg2">
                    <a:lumMod val="50000"/>
                  </a:schemeClr>
                </a:solidFill>
                <a:latin typeface="方正姚体" panose="02010601030101010101" charset="-122"/>
                <a:ea typeface="方正姚体" panose="02010601030101010101" charset="-122"/>
              </a:rPr>
              <a:t>项目总结</a:t>
            </a:r>
            <a:endParaRPr lang="zh-CN" altLang="zh-CN" sz="4800" dirty="0">
              <a:solidFill>
                <a:schemeClr val="bg2">
                  <a:lumMod val="50000"/>
                </a:schemeClr>
              </a:solidFill>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1264151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项目总计报告</a:t>
              </a: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137685" y="6178043"/>
            <a:ext cx="4054315"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r>
              <a:rPr lang="en-US" altLang="zh-CN" dirty="0">
                <a:solidFill>
                  <a:schemeClr val="bg2">
                    <a:lumMod val="25000"/>
                  </a:schemeClr>
                </a:solidFill>
              </a:rPr>
              <a:t>PRD2018-G03-</a:t>
            </a:r>
            <a:r>
              <a:rPr lang="zh-CN" altLang="en-US" dirty="0">
                <a:solidFill>
                  <a:schemeClr val="bg2">
                    <a:lumMod val="25000"/>
                  </a:schemeClr>
                </a:solidFill>
              </a:rPr>
              <a:t>项目总结报告</a:t>
            </a:r>
          </a:p>
        </p:txBody>
      </p:sp>
      <p:pic>
        <p:nvPicPr>
          <p:cNvPr id="3" name="图片 2">
            <a:extLst>
              <a:ext uri="{FF2B5EF4-FFF2-40B4-BE49-F238E27FC236}">
                <a16:creationId xmlns:a16="http://schemas.microsoft.com/office/drawing/2014/main" id="{3C831FD3-D298-48EC-ABBB-38B04F99BE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5473" y="824531"/>
            <a:ext cx="6341053" cy="5353512"/>
          </a:xfrm>
          <a:prstGeom prst="rect">
            <a:avLst/>
          </a:prstGeom>
        </p:spPr>
      </p:pic>
    </p:spTree>
    <p:extLst>
      <p:ext uri="{BB962C8B-B14F-4D97-AF65-F5344CB8AC3E}">
        <p14:creationId xmlns:p14="http://schemas.microsoft.com/office/powerpoint/2010/main" val="21654401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350895" cy="6671310"/>
            <a:chOff x="-84" y="-4188"/>
            <a:chExt cx="5277"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4325"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项目过程中的问题及分析</a:t>
              </a:r>
            </a:p>
          </p:txBody>
        </p:sp>
      </p:grpSp>
      <p:pic>
        <p:nvPicPr>
          <p:cNvPr id="3" name="图片 2">
            <a:extLst>
              <a:ext uri="{FF2B5EF4-FFF2-40B4-BE49-F238E27FC236}">
                <a16:creationId xmlns:a16="http://schemas.microsoft.com/office/drawing/2014/main" id="{D2BBB4BE-0BA0-430F-8C80-390605854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0574" y="2138878"/>
            <a:ext cx="9030851" cy="2580243"/>
          </a:xfrm>
          <a:prstGeom prst="rect">
            <a:avLst/>
          </a:prstGeom>
        </p:spPr>
      </p:pic>
    </p:spTree>
    <p:extLst>
      <p:ext uri="{BB962C8B-B14F-4D97-AF65-F5344CB8AC3E}">
        <p14:creationId xmlns:p14="http://schemas.microsoft.com/office/powerpoint/2010/main" val="27833640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350895" cy="6671310"/>
            <a:chOff x="-84" y="-4188"/>
            <a:chExt cx="5277"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4325" cy="582"/>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项目过程总结的经验</a:t>
              </a:r>
            </a:p>
          </p:txBody>
        </p:sp>
      </p:grpSp>
      <p:pic>
        <p:nvPicPr>
          <p:cNvPr id="4" name="图片 3">
            <a:extLst>
              <a:ext uri="{FF2B5EF4-FFF2-40B4-BE49-F238E27FC236}">
                <a16:creationId xmlns:a16="http://schemas.microsoft.com/office/drawing/2014/main" id="{6CDBC137-5000-4D2A-9228-2B4044651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105" y="928931"/>
            <a:ext cx="7107789" cy="5000137"/>
          </a:xfrm>
          <a:prstGeom prst="rect">
            <a:avLst/>
          </a:prstGeom>
        </p:spPr>
      </p:pic>
    </p:spTree>
    <p:extLst>
      <p:ext uri="{BB962C8B-B14F-4D97-AF65-F5344CB8AC3E}">
        <p14:creationId xmlns:p14="http://schemas.microsoft.com/office/powerpoint/2010/main" val="39057298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评价及打分</a:t>
              </a:r>
            </a:p>
          </p:txBody>
        </p:sp>
      </p:grpSp>
      <p:pic>
        <p:nvPicPr>
          <p:cNvPr id="6" name="图片 5">
            <a:extLst>
              <a:ext uri="{FF2B5EF4-FFF2-40B4-BE49-F238E27FC236}">
                <a16:creationId xmlns:a16="http://schemas.microsoft.com/office/drawing/2014/main" id="{427081DC-0027-45DA-BA15-95B3AC7AF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3674" y="1027674"/>
            <a:ext cx="7104652" cy="4802651"/>
          </a:xfrm>
          <a:prstGeom prst="rect">
            <a:avLst/>
          </a:prstGeom>
        </p:spPr>
      </p:pic>
    </p:spTree>
    <p:extLst>
      <p:ext uri="{BB962C8B-B14F-4D97-AF65-F5344CB8AC3E}">
        <p14:creationId xmlns:p14="http://schemas.microsoft.com/office/powerpoint/2010/main" val="34255328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评价及打分</a:t>
              </a:r>
            </a:p>
          </p:txBody>
        </p:sp>
      </p:grpSp>
      <p:pic>
        <p:nvPicPr>
          <p:cNvPr id="4" name="图片 3">
            <a:extLst>
              <a:ext uri="{FF2B5EF4-FFF2-40B4-BE49-F238E27FC236}">
                <a16:creationId xmlns:a16="http://schemas.microsoft.com/office/drawing/2014/main" id="{5A00554D-704E-406C-A0EE-BCDA6868C2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819" y="2065828"/>
            <a:ext cx="8504361" cy="2658751"/>
          </a:xfrm>
          <a:prstGeom prst="rect">
            <a:avLst/>
          </a:prstGeom>
        </p:spPr>
      </p:pic>
    </p:spTree>
    <p:extLst>
      <p:ext uri="{BB962C8B-B14F-4D97-AF65-F5344CB8AC3E}">
        <p14:creationId xmlns:p14="http://schemas.microsoft.com/office/powerpoint/2010/main" val="35354094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雷达图</a:t>
              </a:r>
            </a:p>
          </p:txBody>
        </p:sp>
      </p:grpSp>
      <p:graphicFrame>
        <p:nvGraphicFramePr>
          <p:cNvPr id="15" name="图表 14">
            <a:extLst>
              <a:ext uri="{FF2B5EF4-FFF2-40B4-BE49-F238E27FC236}">
                <a16:creationId xmlns:a16="http://schemas.microsoft.com/office/drawing/2014/main" id="{87C58765-7AD5-4577-8CDD-FA35DB594ADB}"/>
              </a:ext>
            </a:extLst>
          </p:cNvPr>
          <p:cNvGraphicFramePr>
            <a:graphicFrameLocks/>
          </p:cNvGraphicFramePr>
          <p:nvPr>
            <p:extLst>
              <p:ext uri="{D42A27DB-BD31-4B8C-83A1-F6EECF244321}">
                <p14:modId xmlns:p14="http://schemas.microsoft.com/office/powerpoint/2010/main" val="1312571084"/>
              </p:ext>
            </p:extLst>
          </p:nvPr>
        </p:nvGraphicFramePr>
        <p:xfrm>
          <a:off x="2012155" y="1275526"/>
          <a:ext cx="2723129" cy="2360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图表 15">
            <a:extLst>
              <a:ext uri="{FF2B5EF4-FFF2-40B4-BE49-F238E27FC236}">
                <a16:creationId xmlns:a16="http://schemas.microsoft.com/office/drawing/2014/main" id="{FD899FAA-4B1E-43DA-AEAF-5AAE802CAD2D}"/>
              </a:ext>
            </a:extLst>
          </p:cNvPr>
          <p:cNvGraphicFramePr>
            <a:graphicFrameLocks/>
          </p:cNvGraphicFramePr>
          <p:nvPr>
            <p:extLst>
              <p:ext uri="{D42A27DB-BD31-4B8C-83A1-F6EECF244321}">
                <p14:modId xmlns:p14="http://schemas.microsoft.com/office/powerpoint/2010/main" val="1546103468"/>
              </p:ext>
            </p:extLst>
          </p:nvPr>
        </p:nvGraphicFramePr>
        <p:xfrm>
          <a:off x="4735287" y="1285729"/>
          <a:ext cx="2721425" cy="235403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图表 16">
            <a:extLst>
              <a:ext uri="{FF2B5EF4-FFF2-40B4-BE49-F238E27FC236}">
                <a16:creationId xmlns:a16="http://schemas.microsoft.com/office/drawing/2014/main" id="{796F409E-8E67-41F1-8679-B4804F6D8715}"/>
              </a:ext>
            </a:extLst>
          </p:cNvPr>
          <p:cNvGraphicFramePr>
            <a:graphicFrameLocks/>
          </p:cNvGraphicFramePr>
          <p:nvPr>
            <p:extLst>
              <p:ext uri="{D42A27DB-BD31-4B8C-83A1-F6EECF244321}">
                <p14:modId xmlns:p14="http://schemas.microsoft.com/office/powerpoint/2010/main" val="3145788426"/>
              </p:ext>
            </p:extLst>
          </p:nvPr>
        </p:nvGraphicFramePr>
        <p:xfrm>
          <a:off x="7468617" y="1279097"/>
          <a:ext cx="2709524" cy="236066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图表 17">
            <a:extLst>
              <a:ext uri="{FF2B5EF4-FFF2-40B4-BE49-F238E27FC236}">
                <a16:creationId xmlns:a16="http://schemas.microsoft.com/office/drawing/2014/main" id="{71F07DBA-823D-4C31-B0A8-9375931B157F}"/>
              </a:ext>
            </a:extLst>
          </p:cNvPr>
          <p:cNvGraphicFramePr>
            <a:graphicFrameLocks/>
          </p:cNvGraphicFramePr>
          <p:nvPr>
            <p:extLst>
              <p:ext uri="{D42A27DB-BD31-4B8C-83A1-F6EECF244321}">
                <p14:modId xmlns:p14="http://schemas.microsoft.com/office/powerpoint/2010/main" val="3388255998"/>
              </p:ext>
            </p:extLst>
          </p:nvPr>
        </p:nvGraphicFramePr>
        <p:xfrm>
          <a:off x="3384774" y="3643341"/>
          <a:ext cx="2711224" cy="239979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9" name="图表 18">
            <a:extLst>
              <a:ext uri="{FF2B5EF4-FFF2-40B4-BE49-F238E27FC236}">
                <a16:creationId xmlns:a16="http://schemas.microsoft.com/office/drawing/2014/main" id="{133A5F9D-100C-44A8-9265-6E9B567A9D3C}"/>
              </a:ext>
            </a:extLst>
          </p:cNvPr>
          <p:cNvGraphicFramePr>
            <a:graphicFrameLocks/>
          </p:cNvGraphicFramePr>
          <p:nvPr>
            <p:extLst>
              <p:ext uri="{D42A27DB-BD31-4B8C-83A1-F6EECF244321}">
                <p14:modId xmlns:p14="http://schemas.microsoft.com/office/powerpoint/2010/main" val="2696053874"/>
              </p:ext>
            </p:extLst>
          </p:nvPr>
        </p:nvGraphicFramePr>
        <p:xfrm>
          <a:off x="6095998" y="3643338"/>
          <a:ext cx="2721429" cy="239979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498916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rPr>
                <a:t>Team Building</a:t>
              </a:r>
              <a:endPar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grpSp>
      <p:sp>
        <p:nvSpPr>
          <p:cNvPr id="12" name="文本框 11">
            <a:extLst>
              <a:ext uri="{FF2B5EF4-FFF2-40B4-BE49-F238E27FC236}">
                <a16:creationId xmlns:a16="http://schemas.microsoft.com/office/drawing/2014/main" id="{69ADC017-DB46-4647-BE66-8C5D8778FCCA}"/>
              </a:ext>
            </a:extLst>
          </p:cNvPr>
          <p:cNvSpPr txBox="1"/>
          <p:nvPr/>
        </p:nvSpPr>
        <p:spPr>
          <a:xfrm>
            <a:off x="8825345" y="6188527"/>
            <a:ext cx="1293944" cy="369332"/>
          </a:xfrm>
          <a:prstGeom prst="rect">
            <a:avLst/>
          </a:prstGeom>
          <a:noFill/>
        </p:spPr>
        <p:txBody>
          <a:bodyPr wrap="none" rtlCol="0">
            <a:spAutoFit/>
          </a:bodyPr>
          <a:lstStyle/>
          <a:p>
            <a:r>
              <a:rPr lang="en-US" altLang="zh-CN" dirty="0">
                <a:solidFill>
                  <a:schemeClr val="bg2">
                    <a:lumMod val="25000"/>
                  </a:schemeClr>
                </a:solidFill>
              </a:rPr>
              <a:t>——</a:t>
            </a:r>
            <a:r>
              <a:rPr lang="zh-CN" altLang="en-US" dirty="0">
                <a:solidFill>
                  <a:schemeClr val="bg2">
                    <a:lumMod val="25000"/>
                  </a:schemeClr>
                </a:solidFill>
              </a:rPr>
              <a:t>详情见</a:t>
            </a:r>
          </a:p>
        </p:txBody>
      </p:sp>
      <p:pic>
        <p:nvPicPr>
          <p:cNvPr id="10" name="图片 9">
            <a:extLst>
              <a:ext uri="{FF2B5EF4-FFF2-40B4-BE49-F238E27FC236}">
                <a16:creationId xmlns:a16="http://schemas.microsoft.com/office/drawing/2014/main" id="{8400D2DE-4B0B-44E0-9639-C3633EA8D0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9517" y="561340"/>
            <a:ext cx="4209772" cy="5611259"/>
          </a:xfrm>
          <a:prstGeom prst="rect">
            <a:avLst/>
          </a:prstGeom>
        </p:spPr>
      </p:pic>
      <p:sp>
        <p:nvSpPr>
          <p:cNvPr id="2" name="文本框 1">
            <a:extLst>
              <a:ext uri="{FF2B5EF4-FFF2-40B4-BE49-F238E27FC236}">
                <a16:creationId xmlns:a16="http://schemas.microsoft.com/office/drawing/2014/main" id="{F3CB54FD-8EE6-48B4-92F0-9C96B3493A3D}"/>
              </a:ext>
            </a:extLst>
          </p:cNvPr>
          <p:cNvSpPr txBox="1"/>
          <p:nvPr/>
        </p:nvSpPr>
        <p:spPr>
          <a:xfrm>
            <a:off x="1778243" y="2766804"/>
            <a:ext cx="3027277" cy="1200329"/>
          </a:xfrm>
          <a:prstGeom prst="rect">
            <a:avLst/>
          </a:prstGeom>
          <a:noFill/>
        </p:spPr>
        <p:txBody>
          <a:bodyPr wrap="square" rtlCol="0">
            <a:spAutoFit/>
          </a:bodyPr>
          <a:lstStyle/>
          <a:p>
            <a:r>
              <a:rPr lang="zh-CN" altLang="en-US" b="1" dirty="0">
                <a:solidFill>
                  <a:schemeClr val="tx1">
                    <a:lumMod val="75000"/>
                    <a:lumOff val="25000"/>
                  </a:schemeClr>
                </a:solidFill>
              </a:rPr>
              <a:t>目的：</a:t>
            </a:r>
            <a:r>
              <a:rPr lang="en-US" altLang="zh-CN" b="1" dirty="0">
                <a:solidFill>
                  <a:schemeClr val="tx1">
                    <a:lumMod val="75000"/>
                    <a:lumOff val="25000"/>
                  </a:schemeClr>
                </a:solidFill>
              </a:rPr>
              <a:t>	</a:t>
            </a:r>
          </a:p>
          <a:p>
            <a:r>
              <a:rPr lang="en-US" altLang="zh-CN" b="1" dirty="0">
                <a:solidFill>
                  <a:schemeClr val="tx1">
                    <a:lumMod val="75000"/>
                    <a:lumOff val="25000"/>
                  </a:schemeClr>
                </a:solidFill>
              </a:rPr>
              <a:t>         </a:t>
            </a:r>
            <a:r>
              <a:rPr lang="zh-CN" altLang="en-US" b="1" dirty="0">
                <a:solidFill>
                  <a:schemeClr val="tx1">
                    <a:lumMod val="75000"/>
                    <a:lumOff val="25000"/>
                  </a:schemeClr>
                </a:solidFill>
              </a:rPr>
              <a:t>确认管理员功能点、促进组员之间沟通交流。</a:t>
            </a:r>
            <a:endParaRPr lang="en-US" altLang="zh-CN" b="1" dirty="0">
              <a:solidFill>
                <a:schemeClr val="tx1">
                  <a:lumMod val="75000"/>
                  <a:lumOff val="25000"/>
                </a:schemeClr>
              </a:solidFill>
            </a:endParaRPr>
          </a:p>
          <a:p>
            <a:r>
              <a:rPr lang="zh-CN" altLang="en-US" b="1" dirty="0">
                <a:solidFill>
                  <a:schemeClr val="tx1">
                    <a:lumMod val="75000"/>
                    <a:lumOff val="25000"/>
                  </a:schemeClr>
                </a:solidFill>
              </a:rPr>
              <a:t>方式：聚餐</a:t>
            </a:r>
            <a:endParaRPr lang="en-US" altLang="zh-CN" b="1" dirty="0">
              <a:solidFill>
                <a:schemeClr val="tx1">
                  <a:lumMod val="75000"/>
                  <a:lumOff val="25000"/>
                </a:schemeClr>
              </a:solidFill>
            </a:endParaRPr>
          </a:p>
        </p:txBody>
      </p:sp>
    </p:spTree>
    <p:extLst>
      <p:ext uri="{BB962C8B-B14F-4D97-AF65-F5344CB8AC3E}">
        <p14:creationId xmlns:p14="http://schemas.microsoft.com/office/powerpoint/2010/main" val="564969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会议记录</a:t>
              </a:r>
            </a:p>
          </p:txBody>
        </p:sp>
      </p:grpSp>
      <p:pic>
        <p:nvPicPr>
          <p:cNvPr id="3" name="图片 2">
            <a:extLst>
              <a:ext uri="{FF2B5EF4-FFF2-40B4-BE49-F238E27FC236}">
                <a16:creationId xmlns:a16="http://schemas.microsoft.com/office/drawing/2014/main" id="{21B9A3AA-A127-4887-9FC0-DE6556CDF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6448" y="681092"/>
            <a:ext cx="3365552" cy="5796228"/>
          </a:xfrm>
          <a:prstGeom prst="rect">
            <a:avLst/>
          </a:prstGeom>
        </p:spPr>
      </p:pic>
      <p:pic>
        <p:nvPicPr>
          <p:cNvPr id="7" name="图片 6">
            <a:extLst>
              <a:ext uri="{FF2B5EF4-FFF2-40B4-BE49-F238E27FC236}">
                <a16:creationId xmlns:a16="http://schemas.microsoft.com/office/drawing/2014/main" id="{A4146B23-8808-4194-ADA6-4BAE53164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111" y="1962470"/>
            <a:ext cx="7858125" cy="4514850"/>
          </a:xfrm>
          <a:prstGeom prst="rect">
            <a:avLst/>
          </a:prstGeom>
        </p:spPr>
      </p:pic>
      <p:sp>
        <p:nvSpPr>
          <p:cNvPr id="9" name="文本框 8">
            <a:extLst>
              <a:ext uri="{FF2B5EF4-FFF2-40B4-BE49-F238E27FC236}">
                <a16:creationId xmlns:a16="http://schemas.microsoft.com/office/drawing/2014/main" id="{A3DE27B8-ADBF-40CC-AC26-4647B3163ADB}"/>
              </a:ext>
            </a:extLst>
          </p:cNvPr>
          <p:cNvSpPr txBox="1"/>
          <p:nvPr/>
        </p:nvSpPr>
        <p:spPr>
          <a:xfrm>
            <a:off x="3358319" y="1160602"/>
            <a:ext cx="2507418" cy="400110"/>
          </a:xfrm>
          <a:prstGeom prst="rect">
            <a:avLst/>
          </a:prstGeom>
          <a:noFill/>
        </p:spPr>
        <p:txBody>
          <a:bodyPr wrap="none" rtlCol="0">
            <a:spAutoFit/>
          </a:bodyPr>
          <a:lstStyle/>
          <a:p>
            <a:r>
              <a:rPr lang="zh-CN" altLang="en-US" sz="2000" b="1" dirty="0">
                <a:solidFill>
                  <a:schemeClr val="tx1">
                    <a:lumMod val="65000"/>
                    <a:lumOff val="35000"/>
                  </a:schemeClr>
                </a:solidFill>
              </a:rPr>
              <a:t>会议记录及录音概览</a:t>
            </a:r>
          </a:p>
        </p:txBody>
      </p:sp>
    </p:spTree>
    <p:extLst>
      <p:ext uri="{BB962C8B-B14F-4D97-AF65-F5344CB8AC3E}">
        <p14:creationId xmlns:p14="http://schemas.microsoft.com/office/powerpoint/2010/main" val="24124609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3340" y="-2659380"/>
            <a:ext cx="3083560" cy="6671310"/>
            <a:chOff x="-84" y="-4188"/>
            <a:chExt cx="4856" cy="10506"/>
          </a:xfrm>
        </p:grpSpPr>
        <p:grpSp>
          <p:nvGrpSpPr>
            <p:cNvPr id="33" name="组合 32"/>
            <p:cNvGrpSpPr/>
            <p:nvPr/>
          </p:nvGrpSpPr>
          <p:grpSpPr>
            <a:xfrm rot="17700000" flipH="1">
              <a:off x="-3129" y="-1143"/>
              <a:ext cx="10506" cy="4416"/>
              <a:chOff x="4235" y="0"/>
              <a:chExt cx="10192" cy="3964"/>
            </a:xfrm>
          </p:grpSpPr>
          <p:grpSp>
            <p:nvGrpSpPr>
              <p:cNvPr id="35" name="组合 34"/>
              <p:cNvGrpSpPr/>
              <p:nvPr/>
            </p:nvGrpSpPr>
            <p:grpSpPr>
              <a:xfrm>
                <a:off x="4235" y="0"/>
                <a:ext cx="9919" cy="3964"/>
                <a:chOff x="4235" y="0"/>
                <a:chExt cx="9919" cy="3964"/>
              </a:xfrm>
            </p:grpSpPr>
            <p:pic>
              <p:nvPicPr>
                <p:cNvPr id="36" name="图片 35"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37" name="矩形 36"/>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868" y="594"/>
              <a:ext cx="3904" cy="580"/>
            </a:xfrm>
            <a:prstGeom prst="rect">
              <a:avLst/>
            </a:prstGeom>
            <a:solidFill>
              <a:srgbClr val="FFFFFF"/>
            </a:solidFill>
            <a:ln>
              <a:solidFill>
                <a:srgbClr val="7B6F66"/>
              </a:solidFill>
            </a:ln>
          </p:spPr>
          <p:txBody>
            <a:bodyPr wrap="square" rtlCol="0">
              <a:spAutoFit/>
            </a:bodyPr>
            <a:lstStyle/>
            <a:p>
              <a:pPr algn="ctr"/>
              <a:r>
                <a:rPr lang="zh-CN" altLang="en-US" dirty="0">
                  <a:solidFill>
                    <a:schemeClr val="tx1">
                      <a:lumMod val="65000"/>
                      <a:lumOff val="35000"/>
                    </a:schemeClr>
                  </a:solidFill>
                  <a:latin typeface="微软雅黑" panose="020B0503020204020204" charset="-122"/>
                  <a:ea typeface="微软雅黑" panose="020B0503020204020204" charset="-122"/>
                  <a:cs typeface="+mn-ea"/>
                  <a:sym typeface="+mn-lt"/>
                </a:rPr>
                <a:t>移动课堂助理</a:t>
              </a:r>
            </a:p>
          </p:txBody>
        </p:sp>
      </p:grpSp>
      <p:pic>
        <p:nvPicPr>
          <p:cNvPr id="2" name="图片 1">
            <a:extLst>
              <a:ext uri="{FF2B5EF4-FFF2-40B4-BE49-F238E27FC236}">
                <a16:creationId xmlns:a16="http://schemas.microsoft.com/office/drawing/2014/main" id="{6558923E-F3EC-4C87-92B5-DDCA761D430F}"/>
              </a:ext>
            </a:extLst>
          </p:cNvPr>
          <p:cNvPicPr>
            <a:picLocks noChangeAspect="1"/>
          </p:cNvPicPr>
          <p:nvPr/>
        </p:nvPicPr>
        <p:blipFill>
          <a:blip r:embed="rId3"/>
          <a:stretch>
            <a:fillRect/>
          </a:stretch>
        </p:blipFill>
        <p:spPr>
          <a:xfrm>
            <a:off x="2391198" y="1349444"/>
            <a:ext cx="7409604" cy="5236422"/>
          </a:xfrm>
          <a:prstGeom prst="rect">
            <a:avLst/>
          </a:prstGeom>
        </p:spPr>
      </p:pic>
    </p:spTree>
    <p:extLst>
      <p:ext uri="{BB962C8B-B14F-4D97-AF65-F5344CB8AC3E}">
        <p14:creationId xmlns:p14="http://schemas.microsoft.com/office/powerpoint/2010/main" val="20053665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150870" y="-7620"/>
            <a:ext cx="5854700" cy="2067560"/>
            <a:chOff x="4235" y="0"/>
            <a:chExt cx="10192" cy="3964"/>
          </a:xfrm>
        </p:grpSpPr>
        <p:grpSp>
          <p:nvGrpSpPr>
            <p:cNvPr id="6" name="组合 5"/>
            <p:cNvGrpSpPr/>
            <p:nvPr/>
          </p:nvGrpSpPr>
          <p:grpSpPr>
            <a:xfrm>
              <a:off x="4235" y="0"/>
              <a:ext cx="9919" cy="3964"/>
              <a:chOff x="4235" y="0"/>
              <a:chExt cx="9919" cy="3964"/>
            </a:xfrm>
          </p:grpSpPr>
          <p:pic>
            <p:nvPicPr>
              <p:cNvPr id="4" name="图片 3" descr="400083054"/>
              <p:cNvPicPr>
                <a:picLocks noChangeAspect="1"/>
              </p:cNvPicPr>
              <p:nvPr/>
            </p:nvPicPr>
            <p:blipFill>
              <a:blip r:embed="rId3"/>
              <a:srcRect l="20170" r="22753" b="67620"/>
              <a:stretch>
                <a:fillRect/>
              </a:stretch>
            </p:blipFill>
            <p:spPr>
              <a:xfrm>
                <a:off x="5114" y="0"/>
                <a:ext cx="9041" cy="3419"/>
              </a:xfrm>
              <a:prstGeom prst="rect">
                <a:avLst/>
              </a:prstGeom>
            </p:spPr>
          </p:pic>
          <p:sp>
            <p:nvSpPr>
              <p:cNvPr id="5" name="矩形 4"/>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2700" y="3928110"/>
            <a:ext cx="12181840" cy="2939415"/>
            <a:chOff x="20" y="5946"/>
            <a:chExt cx="19184" cy="4852"/>
          </a:xfrm>
        </p:grpSpPr>
        <p:pic>
          <p:nvPicPr>
            <p:cNvPr id="3" name="图片 2" descr="400083054"/>
            <p:cNvPicPr>
              <a:picLocks noChangeAspect="1"/>
            </p:cNvPicPr>
            <p:nvPr/>
          </p:nvPicPr>
          <p:blipFill>
            <a:blip r:embed="rId3"/>
            <a:srcRect t="62118"/>
            <a:stretch>
              <a:fillRect/>
            </a:stretch>
          </p:blipFill>
          <p:spPr>
            <a:xfrm>
              <a:off x="20" y="5946"/>
              <a:ext cx="19184" cy="4853"/>
            </a:xfrm>
            <a:prstGeom prst="rect">
              <a:avLst/>
            </a:prstGeom>
          </p:spPr>
        </p:pic>
        <p:sp>
          <p:nvSpPr>
            <p:cNvPr id="9" name="矩形 8"/>
            <p:cNvSpPr/>
            <p:nvPr/>
          </p:nvSpPr>
          <p:spPr>
            <a:xfrm>
              <a:off x="4038" y="6139"/>
              <a:ext cx="11616"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3"/>
          <p:cNvSpPr txBox="1"/>
          <p:nvPr/>
        </p:nvSpPr>
        <p:spPr>
          <a:xfrm>
            <a:off x="2638425" y="2563378"/>
            <a:ext cx="7227570" cy="900246"/>
          </a:xfrm>
          <a:prstGeom prst="rect">
            <a:avLst/>
          </a:prstGeom>
          <a:noFill/>
        </p:spPr>
        <p:txBody>
          <a:bodyPr wrap="square" lIns="68580" tIns="34290" rIns="68580" bIns="34290" rtlCol="0">
            <a:spAutoFit/>
          </a:bodyPr>
          <a:lstStyle/>
          <a:p>
            <a:pPr algn="ctr"/>
            <a:r>
              <a:rPr lang="en-US" sz="5400" dirty="0">
                <a:solidFill>
                  <a:schemeClr val="bg2">
                    <a:lumMod val="50000"/>
                  </a:schemeClr>
                </a:solidFill>
                <a:latin typeface="微软雅黑" panose="020B0503020204020204" charset="-122"/>
                <a:ea typeface="微软雅黑" panose="020B0503020204020204" charset="-122"/>
              </a:rPr>
              <a:t>THANK YOU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3340" y="-2659380"/>
            <a:ext cx="3083560" cy="6671310"/>
            <a:chOff x="-84" y="-4188"/>
            <a:chExt cx="4856" cy="10506"/>
          </a:xfrm>
        </p:grpSpPr>
        <p:grpSp>
          <p:nvGrpSpPr>
            <p:cNvPr id="40" name="组合 39"/>
            <p:cNvGrpSpPr/>
            <p:nvPr/>
          </p:nvGrpSpPr>
          <p:grpSpPr>
            <a:xfrm rot="17700000" flipH="1">
              <a:off x="-3129" y="-1143"/>
              <a:ext cx="10506" cy="4416"/>
              <a:chOff x="4235" y="0"/>
              <a:chExt cx="10192" cy="3964"/>
            </a:xfrm>
          </p:grpSpPr>
          <p:grpSp>
            <p:nvGrpSpPr>
              <p:cNvPr id="41" name="组合 40"/>
              <p:cNvGrpSpPr/>
              <p:nvPr/>
            </p:nvGrpSpPr>
            <p:grpSpPr>
              <a:xfrm>
                <a:off x="4235" y="0"/>
                <a:ext cx="9919" cy="3964"/>
                <a:chOff x="4235" y="0"/>
                <a:chExt cx="9919" cy="3964"/>
              </a:xfrm>
            </p:grpSpPr>
            <p:pic>
              <p:nvPicPr>
                <p:cNvPr id="42" name="图片 41" descr="400083054"/>
                <p:cNvPicPr>
                  <a:picLocks noChangeAspect="1"/>
                </p:cNvPicPr>
                <p:nvPr/>
              </p:nvPicPr>
              <p:blipFill>
                <a:blip r:embed="rId2"/>
                <a:srcRect l="20170" r="22753" b="67620"/>
                <a:stretch>
                  <a:fillRect/>
                </a:stretch>
              </p:blipFill>
              <p:spPr>
                <a:xfrm>
                  <a:off x="5114" y="0"/>
                  <a:ext cx="9041" cy="3419"/>
                </a:xfrm>
                <a:prstGeom prst="rect">
                  <a:avLst/>
                </a:prstGeom>
              </p:spPr>
            </p:pic>
            <p:sp>
              <p:nvSpPr>
                <p:cNvPr id="43" name="矩形 42"/>
                <p:cNvSpPr/>
                <p:nvPr/>
              </p:nvSpPr>
              <p:spPr>
                <a:xfrm>
                  <a:off x="4235" y="2664"/>
                  <a:ext cx="5124" cy="13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0619" y="2386"/>
                <a:ext cx="3809" cy="13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868" y="594"/>
              <a:ext cx="3904" cy="630"/>
            </a:xfrm>
            <a:prstGeom prst="rect">
              <a:avLst/>
            </a:prstGeom>
            <a:solidFill>
              <a:srgbClr val="FFFFFF"/>
            </a:solidFill>
            <a:ln>
              <a:solidFill>
                <a:srgbClr val="7B6F66"/>
              </a:solidFill>
            </a:ln>
          </p:spPr>
          <p:txBody>
            <a:bodyPr wrap="square" rtlCol="0">
              <a:spAutoFit/>
            </a:bodyPr>
            <a:lstStyle/>
            <a:p>
              <a:pPr algn="ct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会议记录样例</a:t>
              </a:r>
            </a:p>
          </p:txBody>
        </p:sp>
      </p:grpSp>
      <p:pic>
        <p:nvPicPr>
          <p:cNvPr id="3" name="图片 2">
            <a:extLst>
              <a:ext uri="{FF2B5EF4-FFF2-40B4-BE49-F238E27FC236}">
                <a16:creationId xmlns:a16="http://schemas.microsoft.com/office/drawing/2014/main" id="{3C345F71-AF7E-4EF0-93A7-F6E93FFBE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05" y="943619"/>
            <a:ext cx="11553825" cy="5724525"/>
          </a:xfrm>
          <a:prstGeom prst="rect">
            <a:avLst/>
          </a:prstGeom>
        </p:spPr>
      </p:pic>
    </p:spTree>
    <p:extLst>
      <p:ext uri="{BB962C8B-B14F-4D97-AF65-F5344CB8AC3E}">
        <p14:creationId xmlns:p14="http://schemas.microsoft.com/office/powerpoint/2010/main" val="211724496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976</TotalTime>
  <Words>2047</Words>
  <Application>Microsoft Office PowerPoint</Application>
  <PresentationFormat>宽屏</PresentationFormat>
  <Paragraphs>402</Paragraphs>
  <Slides>81</Slides>
  <Notes>20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81</vt:i4>
      </vt:variant>
    </vt:vector>
  </HeadingPairs>
  <TitlesOfParts>
    <vt:vector size="91" baseType="lpstr">
      <vt:lpstr>Microsoft JhengHei</vt:lpstr>
      <vt:lpstr>方正姚体</vt:lpstr>
      <vt:lpstr>宋体</vt:lpstr>
      <vt:lpstr>微软雅黑</vt:lpstr>
      <vt:lpstr>幼圆</vt:lpstr>
      <vt:lpstr>Arial</vt:lpstr>
      <vt:lpstr>BrowalliaUPC</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hongshao</dc:creator>
  <cp:lastModifiedBy>柏成 叶</cp:lastModifiedBy>
  <cp:revision>124</cp:revision>
  <dcterms:created xsi:type="dcterms:W3CDTF">2017-10-07T02:16:00Z</dcterms:created>
  <dcterms:modified xsi:type="dcterms:W3CDTF">2019-01-15T16:17:35Z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